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2"/>
  </p:notesMasterIdLst>
  <p:sldIdLst>
    <p:sldId id="256" r:id="rId2"/>
    <p:sldId id="257" r:id="rId3"/>
    <p:sldId id="258" r:id="rId4"/>
    <p:sldId id="357" r:id="rId5"/>
    <p:sldId id="371" r:id="rId6"/>
    <p:sldId id="378" r:id="rId7"/>
    <p:sldId id="259" r:id="rId8"/>
    <p:sldId id="260" r:id="rId9"/>
    <p:sldId id="372" r:id="rId10"/>
    <p:sldId id="262" r:id="rId11"/>
    <p:sldId id="373" r:id="rId12"/>
    <p:sldId id="354" r:id="rId13"/>
    <p:sldId id="321" r:id="rId14"/>
    <p:sldId id="322" r:id="rId15"/>
    <p:sldId id="324" r:id="rId16"/>
    <p:sldId id="359" r:id="rId17"/>
    <p:sldId id="325" r:id="rId18"/>
    <p:sldId id="360" r:id="rId19"/>
    <p:sldId id="374" r:id="rId20"/>
    <p:sldId id="326" r:id="rId21"/>
    <p:sldId id="355" r:id="rId22"/>
    <p:sldId id="328" r:id="rId23"/>
    <p:sldId id="375" r:id="rId24"/>
    <p:sldId id="329" r:id="rId25"/>
    <p:sldId id="361" r:id="rId26"/>
    <p:sldId id="362" r:id="rId27"/>
    <p:sldId id="363" r:id="rId28"/>
    <p:sldId id="364" r:id="rId29"/>
    <p:sldId id="365" r:id="rId30"/>
    <p:sldId id="376" r:id="rId31"/>
    <p:sldId id="367" r:id="rId32"/>
    <p:sldId id="377" r:id="rId33"/>
    <p:sldId id="368" r:id="rId34"/>
    <p:sldId id="369" r:id="rId35"/>
    <p:sldId id="370" r:id="rId36"/>
    <p:sldId id="330" r:id="rId37"/>
    <p:sldId id="366" r:id="rId38"/>
    <p:sldId id="331" r:id="rId39"/>
    <p:sldId id="353" r:id="rId40"/>
    <p:sldId id="318" r:id="rId41"/>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53FB81-D592-4B1F-9228-EDC74FEA4587}">
  <a:tblStyle styleId="{B753FB81-D592-4B1F-9228-EDC74FEA45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639D2D8-879E-4C8E-BF1C-D0BB536F24A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3" autoAdjust="0"/>
    <p:restoredTop sz="94660"/>
  </p:normalViewPr>
  <p:slideViewPr>
    <p:cSldViewPr snapToGrid="0">
      <p:cViewPr varScale="1">
        <p:scale>
          <a:sx n="68" d="100"/>
          <a:sy n="68" d="100"/>
        </p:scale>
        <p:origin x="17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C500E-A3D7-473A-B59C-86FB9F7CACC1}"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80CC6F68-65F5-4516-A8F4-7C1A6BF3AA91}">
      <dgm:prSet/>
      <dgm:spPr/>
      <dgm:t>
        <a:bodyPr/>
        <a:lstStyle/>
        <a:p>
          <a:r>
            <a:rPr lang="en-US" dirty="0"/>
            <a:t>Understanding of healthcare associated infections </a:t>
          </a:r>
        </a:p>
      </dgm:t>
    </dgm:pt>
    <dgm:pt modelId="{785A4133-D653-4AA5-B5F0-A1C323E6E669}" type="parTrans" cxnId="{6E4F8427-49E8-4E8F-928B-D6330FC06F9E}">
      <dgm:prSet/>
      <dgm:spPr/>
      <dgm:t>
        <a:bodyPr/>
        <a:lstStyle/>
        <a:p>
          <a:endParaRPr lang="en-US"/>
        </a:p>
      </dgm:t>
    </dgm:pt>
    <dgm:pt modelId="{056FF3B7-16F7-4AD0-84E9-6C2E40D71D1B}" type="sibTrans" cxnId="{6E4F8427-49E8-4E8F-928B-D6330FC06F9E}">
      <dgm:prSet/>
      <dgm:spPr/>
      <dgm:t>
        <a:bodyPr/>
        <a:lstStyle/>
        <a:p>
          <a:endParaRPr lang="en-US"/>
        </a:p>
      </dgm:t>
    </dgm:pt>
    <dgm:pt modelId="{6E670EA4-C8E4-443E-8BF0-39FA5F7374FD}">
      <dgm:prSet/>
      <dgm:spPr/>
      <dgm:t>
        <a:bodyPr/>
        <a:lstStyle/>
        <a:p>
          <a:r>
            <a:rPr lang="en-US"/>
            <a:t>Standard Infection prevention and control guidelines</a:t>
          </a:r>
        </a:p>
      </dgm:t>
    </dgm:pt>
    <dgm:pt modelId="{50358772-61F4-46CE-8A8D-01ACAD55BB27}" type="parTrans" cxnId="{092A5C56-5706-4E79-A796-59C6EF831655}">
      <dgm:prSet/>
      <dgm:spPr/>
      <dgm:t>
        <a:bodyPr/>
        <a:lstStyle/>
        <a:p>
          <a:endParaRPr lang="en-US"/>
        </a:p>
      </dgm:t>
    </dgm:pt>
    <dgm:pt modelId="{FF40547C-9056-47EF-A55A-591437188DAA}" type="sibTrans" cxnId="{092A5C56-5706-4E79-A796-59C6EF831655}">
      <dgm:prSet/>
      <dgm:spPr/>
      <dgm:t>
        <a:bodyPr/>
        <a:lstStyle/>
        <a:p>
          <a:endParaRPr lang="en-US"/>
        </a:p>
      </dgm:t>
    </dgm:pt>
    <dgm:pt modelId="{565CF99E-5FEF-4041-98D1-11B332F88AC7}">
      <dgm:prSet/>
      <dgm:spPr/>
      <dgm:t>
        <a:bodyPr/>
        <a:lstStyle/>
        <a:p>
          <a:r>
            <a:rPr lang="en-US"/>
            <a:t>Responsibilities of healthcare facilities</a:t>
          </a:r>
        </a:p>
      </dgm:t>
    </dgm:pt>
    <dgm:pt modelId="{1F637D3D-4A51-4B36-8154-9FD213726CE8}" type="parTrans" cxnId="{49D34A6A-CD73-4548-AEF5-5AB50919E871}">
      <dgm:prSet/>
      <dgm:spPr/>
      <dgm:t>
        <a:bodyPr/>
        <a:lstStyle/>
        <a:p>
          <a:endParaRPr lang="en-US"/>
        </a:p>
      </dgm:t>
    </dgm:pt>
    <dgm:pt modelId="{97508BBF-653D-4C1F-BA6B-621A51EA8A88}" type="sibTrans" cxnId="{49D34A6A-CD73-4548-AEF5-5AB50919E871}">
      <dgm:prSet/>
      <dgm:spPr/>
      <dgm:t>
        <a:bodyPr/>
        <a:lstStyle/>
        <a:p>
          <a:endParaRPr lang="en-US"/>
        </a:p>
      </dgm:t>
    </dgm:pt>
    <dgm:pt modelId="{CF5B7345-3A5F-436A-937C-955688ED8B6F}">
      <dgm:prSet/>
      <dgm:spPr/>
      <dgm:t>
        <a:bodyPr/>
        <a:lstStyle/>
        <a:p>
          <a:r>
            <a:rPr lang="en-US"/>
            <a:t>Nature of Patient litigations</a:t>
          </a:r>
        </a:p>
      </dgm:t>
    </dgm:pt>
    <dgm:pt modelId="{15340C10-0153-4012-BE8E-C53466896111}" type="parTrans" cxnId="{9D9564D4-360C-41A8-B2BF-8766F5C084AE}">
      <dgm:prSet/>
      <dgm:spPr/>
      <dgm:t>
        <a:bodyPr/>
        <a:lstStyle/>
        <a:p>
          <a:endParaRPr lang="en-US"/>
        </a:p>
      </dgm:t>
    </dgm:pt>
    <dgm:pt modelId="{84DA9A0A-7346-49AE-B928-20BF430B5FEE}" type="sibTrans" cxnId="{9D9564D4-360C-41A8-B2BF-8766F5C084AE}">
      <dgm:prSet/>
      <dgm:spPr/>
      <dgm:t>
        <a:bodyPr/>
        <a:lstStyle/>
        <a:p>
          <a:endParaRPr lang="en-US"/>
        </a:p>
      </dgm:t>
    </dgm:pt>
    <dgm:pt modelId="{28C422DF-ACFD-4EF6-842E-C122333F84C9}">
      <dgm:prSet/>
      <dgm:spPr/>
      <dgm:t>
        <a:bodyPr/>
        <a:lstStyle/>
        <a:p>
          <a:r>
            <a:rPr lang="en-US"/>
            <a:t>Indian penal code sections</a:t>
          </a:r>
        </a:p>
      </dgm:t>
    </dgm:pt>
    <dgm:pt modelId="{ED4400C8-0ECD-4A2A-AF6A-40F100491902}" type="parTrans" cxnId="{51972BEA-9F89-470F-ABFE-4296B2C82F84}">
      <dgm:prSet/>
      <dgm:spPr/>
      <dgm:t>
        <a:bodyPr/>
        <a:lstStyle/>
        <a:p>
          <a:endParaRPr lang="en-US"/>
        </a:p>
      </dgm:t>
    </dgm:pt>
    <dgm:pt modelId="{80C1ABA1-6CC0-451E-9132-80C1304622B7}" type="sibTrans" cxnId="{51972BEA-9F89-470F-ABFE-4296B2C82F84}">
      <dgm:prSet/>
      <dgm:spPr/>
      <dgm:t>
        <a:bodyPr/>
        <a:lstStyle/>
        <a:p>
          <a:endParaRPr lang="en-US"/>
        </a:p>
      </dgm:t>
    </dgm:pt>
    <dgm:pt modelId="{BFD3EF70-9558-438E-B4FE-BC9E6AA94E40}" type="pres">
      <dgm:prSet presAssocID="{A44C500E-A3D7-473A-B59C-86FB9F7CACC1}" presName="outerComposite" presStyleCnt="0">
        <dgm:presLayoutVars>
          <dgm:chMax val="5"/>
          <dgm:dir/>
          <dgm:resizeHandles val="exact"/>
        </dgm:presLayoutVars>
      </dgm:prSet>
      <dgm:spPr/>
    </dgm:pt>
    <dgm:pt modelId="{1C46C9CE-248C-4786-9393-1E055F318551}" type="pres">
      <dgm:prSet presAssocID="{A44C500E-A3D7-473A-B59C-86FB9F7CACC1}" presName="dummyMaxCanvas" presStyleCnt="0">
        <dgm:presLayoutVars/>
      </dgm:prSet>
      <dgm:spPr/>
    </dgm:pt>
    <dgm:pt modelId="{77052EAE-73A6-4E1D-A3B4-258AA9833E34}" type="pres">
      <dgm:prSet presAssocID="{A44C500E-A3D7-473A-B59C-86FB9F7CACC1}" presName="FiveNodes_1" presStyleLbl="node1" presStyleIdx="0" presStyleCnt="5">
        <dgm:presLayoutVars>
          <dgm:bulletEnabled val="1"/>
        </dgm:presLayoutVars>
      </dgm:prSet>
      <dgm:spPr/>
    </dgm:pt>
    <dgm:pt modelId="{23DEC7C4-2703-4662-A9DF-0FD43C6545A2}" type="pres">
      <dgm:prSet presAssocID="{A44C500E-A3D7-473A-B59C-86FB9F7CACC1}" presName="FiveNodes_2" presStyleLbl="node1" presStyleIdx="1" presStyleCnt="5">
        <dgm:presLayoutVars>
          <dgm:bulletEnabled val="1"/>
        </dgm:presLayoutVars>
      </dgm:prSet>
      <dgm:spPr/>
    </dgm:pt>
    <dgm:pt modelId="{3C98DDB5-5689-450D-A06D-F25DC782CDB8}" type="pres">
      <dgm:prSet presAssocID="{A44C500E-A3D7-473A-B59C-86FB9F7CACC1}" presName="FiveNodes_3" presStyleLbl="node1" presStyleIdx="2" presStyleCnt="5">
        <dgm:presLayoutVars>
          <dgm:bulletEnabled val="1"/>
        </dgm:presLayoutVars>
      </dgm:prSet>
      <dgm:spPr/>
    </dgm:pt>
    <dgm:pt modelId="{A8A16814-7DCD-45B4-BBC8-0E624FA70EAD}" type="pres">
      <dgm:prSet presAssocID="{A44C500E-A3D7-473A-B59C-86FB9F7CACC1}" presName="FiveNodes_4" presStyleLbl="node1" presStyleIdx="3" presStyleCnt="5">
        <dgm:presLayoutVars>
          <dgm:bulletEnabled val="1"/>
        </dgm:presLayoutVars>
      </dgm:prSet>
      <dgm:spPr/>
    </dgm:pt>
    <dgm:pt modelId="{1C2C1F78-3CD5-4459-8CCE-878261C8B9E7}" type="pres">
      <dgm:prSet presAssocID="{A44C500E-A3D7-473A-B59C-86FB9F7CACC1}" presName="FiveNodes_5" presStyleLbl="node1" presStyleIdx="4" presStyleCnt="5">
        <dgm:presLayoutVars>
          <dgm:bulletEnabled val="1"/>
        </dgm:presLayoutVars>
      </dgm:prSet>
      <dgm:spPr/>
    </dgm:pt>
    <dgm:pt modelId="{43124E04-2FC8-485A-B80A-1F8C07CEB97F}" type="pres">
      <dgm:prSet presAssocID="{A44C500E-A3D7-473A-B59C-86FB9F7CACC1}" presName="FiveConn_1-2" presStyleLbl="fgAccFollowNode1" presStyleIdx="0" presStyleCnt="4">
        <dgm:presLayoutVars>
          <dgm:bulletEnabled val="1"/>
        </dgm:presLayoutVars>
      </dgm:prSet>
      <dgm:spPr/>
    </dgm:pt>
    <dgm:pt modelId="{5F799BF4-A598-45DF-9180-BAE1D7C18096}" type="pres">
      <dgm:prSet presAssocID="{A44C500E-A3D7-473A-B59C-86FB9F7CACC1}" presName="FiveConn_2-3" presStyleLbl="fgAccFollowNode1" presStyleIdx="1" presStyleCnt="4">
        <dgm:presLayoutVars>
          <dgm:bulletEnabled val="1"/>
        </dgm:presLayoutVars>
      </dgm:prSet>
      <dgm:spPr/>
    </dgm:pt>
    <dgm:pt modelId="{44B40D58-1313-4FE9-8578-52BC01FA5F39}" type="pres">
      <dgm:prSet presAssocID="{A44C500E-A3D7-473A-B59C-86FB9F7CACC1}" presName="FiveConn_3-4" presStyleLbl="fgAccFollowNode1" presStyleIdx="2" presStyleCnt="4">
        <dgm:presLayoutVars>
          <dgm:bulletEnabled val="1"/>
        </dgm:presLayoutVars>
      </dgm:prSet>
      <dgm:spPr/>
    </dgm:pt>
    <dgm:pt modelId="{8839D6CB-367F-403B-BAAD-EB1DF9D3C272}" type="pres">
      <dgm:prSet presAssocID="{A44C500E-A3D7-473A-B59C-86FB9F7CACC1}" presName="FiveConn_4-5" presStyleLbl="fgAccFollowNode1" presStyleIdx="3" presStyleCnt="4">
        <dgm:presLayoutVars>
          <dgm:bulletEnabled val="1"/>
        </dgm:presLayoutVars>
      </dgm:prSet>
      <dgm:spPr/>
    </dgm:pt>
    <dgm:pt modelId="{E4D41F52-700D-4C8C-9E8E-6BCF6A9672A3}" type="pres">
      <dgm:prSet presAssocID="{A44C500E-A3D7-473A-B59C-86FB9F7CACC1}" presName="FiveNodes_1_text" presStyleLbl="node1" presStyleIdx="4" presStyleCnt="5">
        <dgm:presLayoutVars>
          <dgm:bulletEnabled val="1"/>
        </dgm:presLayoutVars>
      </dgm:prSet>
      <dgm:spPr/>
    </dgm:pt>
    <dgm:pt modelId="{9A54375F-822D-48EC-92FA-2E6E342C3EF3}" type="pres">
      <dgm:prSet presAssocID="{A44C500E-A3D7-473A-B59C-86FB9F7CACC1}" presName="FiveNodes_2_text" presStyleLbl="node1" presStyleIdx="4" presStyleCnt="5">
        <dgm:presLayoutVars>
          <dgm:bulletEnabled val="1"/>
        </dgm:presLayoutVars>
      </dgm:prSet>
      <dgm:spPr/>
    </dgm:pt>
    <dgm:pt modelId="{A4C36058-9811-4CBB-B93C-734E1A0CB215}" type="pres">
      <dgm:prSet presAssocID="{A44C500E-A3D7-473A-B59C-86FB9F7CACC1}" presName="FiveNodes_3_text" presStyleLbl="node1" presStyleIdx="4" presStyleCnt="5">
        <dgm:presLayoutVars>
          <dgm:bulletEnabled val="1"/>
        </dgm:presLayoutVars>
      </dgm:prSet>
      <dgm:spPr/>
    </dgm:pt>
    <dgm:pt modelId="{D64F0D30-E577-4254-ADA3-3DE47D720A7B}" type="pres">
      <dgm:prSet presAssocID="{A44C500E-A3D7-473A-B59C-86FB9F7CACC1}" presName="FiveNodes_4_text" presStyleLbl="node1" presStyleIdx="4" presStyleCnt="5">
        <dgm:presLayoutVars>
          <dgm:bulletEnabled val="1"/>
        </dgm:presLayoutVars>
      </dgm:prSet>
      <dgm:spPr/>
    </dgm:pt>
    <dgm:pt modelId="{3AD9734B-8C10-4723-B819-66E0D58D2A8E}" type="pres">
      <dgm:prSet presAssocID="{A44C500E-A3D7-473A-B59C-86FB9F7CACC1}" presName="FiveNodes_5_text" presStyleLbl="node1" presStyleIdx="4" presStyleCnt="5">
        <dgm:presLayoutVars>
          <dgm:bulletEnabled val="1"/>
        </dgm:presLayoutVars>
      </dgm:prSet>
      <dgm:spPr/>
    </dgm:pt>
  </dgm:ptLst>
  <dgm:cxnLst>
    <dgm:cxn modelId="{23BCEC04-EE4D-4EBC-BACD-CE162084F53D}" type="presOf" srcId="{A44C500E-A3D7-473A-B59C-86FB9F7CACC1}" destId="{BFD3EF70-9558-438E-B4FE-BC9E6AA94E40}" srcOrd="0" destOrd="0" presId="urn:microsoft.com/office/officeart/2005/8/layout/vProcess5"/>
    <dgm:cxn modelId="{AB4D2F0D-E15D-4FFB-B78B-321D4FD9AE64}" type="presOf" srcId="{FF40547C-9056-47EF-A55A-591437188DAA}" destId="{5F799BF4-A598-45DF-9180-BAE1D7C18096}" srcOrd="0" destOrd="0" presId="urn:microsoft.com/office/officeart/2005/8/layout/vProcess5"/>
    <dgm:cxn modelId="{6DCBDF1F-FDD2-4F60-A5A5-FA820CED9CAA}" type="presOf" srcId="{CF5B7345-3A5F-436A-937C-955688ED8B6F}" destId="{A8A16814-7DCD-45B4-BBC8-0E624FA70EAD}" srcOrd="0" destOrd="0" presId="urn:microsoft.com/office/officeart/2005/8/layout/vProcess5"/>
    <dgm:cxn modelId="{6E4F8427-49E8-4E8F-928B-D6330FC06F9E}" srcId="{A44C500E-A3D7-473A-B59C-86FB9F7CACC1}" destId="{80CC6F68-65F5-4516-A8F4-7C1A6BF3AA91}" srcOrd="0" destOrd="0" parTransId="{785A4133-D653-4AA5-B5F0-A1C323E6E669}" sibTransId="{056FF3B7-16F7-4AD0-84E9-6C2E40D71D1B}"/>
    <dgm:cxn modelId="{B1C3B632-940F-41AE-B670-095B1369F935}" type="presOf" srcId="{6E670EA4-C8E4-443E-8BF0-39FA5F7374FD}" destId="{9A54375F-822D-48EC-92FA-2E6E342C3EF3}" srcOrd="1" destOrd="0" presId="urn:microsoft.com/office/officeart/2005/8/layout/vProcess5"/>
    <dgm:cxn modelId="{B4A2C03A-9F42-4CAB-B48F-572350548B0B}" type="presOf" srcId="{056FF3B7-16F7-4AD0-84E9-6C2E40D71D1B}" destId="{43124E04-2FC8-485A-B80A-1F8C07CEB97F}" srcOrd="0" destOrd="0" presId="urn:microsoft.com/office/officeart/2005/8/layout/vProcess5"/>
    <dgm:cxn modelId="{49D34A6A-CD73-4548-AEF5-5AB50919E871}" srcId="{A44C500E-A3D7-473A-B59C-86FB9F7CACC1}" destId="{565CF99E-5FEF-4041-98D1-11B332F88AC7}" srcOrd="2" destOrd="0" parTransId="{1F637D3D-4A51-4B36-8154-9FD213726CE8}" sibTransId="{97508BBF-653D-4C1F-BA6B-621A51EA8A88}"/>
    <dgm:cxn modelId="{5888FC6A-6DD9-4121-A96B-77BFED80FBAD}" type="presOf" srcId="{28C422DF-ACFD-4EF6-842E-C122333F84C9}" destId="{1C2C1F78-3CD5-4459-8CCE-878261C8B9E7}" srcOrd="0" destOrd="0" presId="urn:microsoft.com/office/officeart/2005/8/layout/vProcess5"/>
    <dgm:cxn modelId="{092A5C56-5706-4E79-A796-59C6EF831655}" srcId="{A44C500E-A3D7-473A-B59C-86FB9F7CACC1}" destId="{6E670EA4-C8E4-443E-8BF0-39FA5F7374FD}" srcOrd="1" destOrd="0" parTransId="{50358772-61F4-46CE-8A8D-01ACAD55BB27}" sibTransId="{FF40547C-9056-47EF-A55A-591437188DAA}"/>
    <dgm:cxn modelId="{91626A86-7051-4F8E-A503-565B9651413B}" type="presOf" srcId="{565CF99E-5FEF-4041-98D1-11B332F88AC7}" destId="{3C98DDB5-5689-450D-A06D-F25DC782CDB8}" srcOrd="0" destOrd="0" presId="urn:microsoft.com/office/officeart/2005/8/layout/vProcess5"/>
    <dgm:cxn modelId="{34B338B1-DC68-49ED-B689-A5372B3BF049}" type="presOf" srcId="{6E670EA4-C8E4-443E-8BF0-39FA5F7374FD}" destId="{23DEC7C4-2703-4662-A9DF-0FD43C6545A2}" srcOrd="0" destOrd="0" presId="urn:microsoft.com/office/officeart/2005/8/layout/vProcess5"/>
    <dgm:cxn modelId="{C02CCAC4-EB44-4A61-821D-97C62534A8EF}" type="presOf" srcId="{84DA9A0A-7346-49AE-B928-20BF430B5FEE}" destId="{8839D6CB-367F-403B-BAAD-EB1DF9D3C272}" srcOrd="0" destOrd="0" presId="urn:microsoft.com/office/officeart/2005/8/layout/vProcess5"/>
    <dgm:cxn modelId="{B21E61C8-4C88-4866-BDDF-00DDCB22185F}" type="presOf" srcId="{28C422DF-ACFD-4EF6-842E-C122333F84C9}" destId="{3AD9734B-8C10-4723-B819-66E0D58D2A8E}" srcOrd="1" destOrd="0" presId="urn:microsoft.com/office/officeart/2005/8/layout/vProcess5"/>
    <dgm:cxn modelId="{369BB2CD-9756-48D7-98D4-D2831267E1EB}" type="presOf" srcId="{80CC6F68-65F5-4516-A8F4-7C1A6BF3AA91}" destId="{77052EAE-73A6-4E1D-A3B4-258AA9833E34}" srcOrd="0" destOrd="0" presId="urn:microsoft.com/office/officeart/2005/8/layout/vProcess5"/>
    <dgm:cxn modelId="{1B927FCE-7D9D-4B89-908F-A3AD4F5493DF}" type="presOf" srcId="{97508BBF-653D-4C1F-BA6B-621A51EA8A88}" destId="{44B40D58-1313-4FE9-8578-52BC01FA5F39}" srcOrd="0" destOrd="0" presId="urn:microsoft.com/office/officeart/2005/8/layout/vProcess5"/>
    <dgm:cxn modelId="{AD5ECED2-52A5-4666-8FDA-7B9D0F90A26A}" type="presOf" srcId="{80CC6F68-65F5-4516-A8F4-7C1A6BF3AA91}" destId="{E4D41F52-700D-4C8C-9E8E-6BCF6A9672A3}" srcOrd="1" destOrd="0" presId="urn:microsoft.com/office/officeart/2005/8/layout/vProcess5"/>
    <dgm:cxn modelId="{9D9564D4-360C-41A8-B2BF-8766F5C084AE}" srcId="{A44C500E-A3D7-473A-B59C-86FB9F7CACC1}" destId="{CF5B7345-3A5F-436A-937C-955688ED8B6F}" srcOrd="3" destOrd="0" parTransId="{15340C10-0153-4012-BE8E-C53466896111}" sibTransId="{84DA9A0A-7346-49AE-B928-20BF430B5FEE}"/>
    <dgm:cxn modelId="{51972BEA-9F89-470F-ABFE-4296B2C82F84}" srcId="{A44C500E-A3D7-473A-B59C-86FB9F7CACC1}" destId="{28C422DF-ACFD-4EF6-842E-C122333F84C9}" srcOrd="4" destOrd="0" parTransId="{ED4400C8-0ECD-4A2A-AF6A-40F100491902}" sibTransId="{80C1ABA1-6CC0-451E-9132-80C1304622B7}"/>
    <dgm:cxn modelId="{DDCA23F3-BCEE-46D5-A06D-58CCE50C3593}" type="presOf" srcId="{565CF99E-5FEF-4041-98D1-11B332F88AC7}" destId="{A4C36058-9811-4CBB-B93C-734E1A0CB215}" srcOrd="1" destOrd="0" presId="urn:microsoft.com/office/officeart/2005/8/layout/vProcess5"/>
    <dgm:cxn modelId="{D83CF6FE-9B98-43F6-9E4D-09D58F75A407}" type="presOf" srcId="{CF5B7345-3A5F-436A-937C-955688ED8B6F}" destId="{D64F0D30-E577-4254-ADA3-3DE47D720A7B}" srcOrd="1" destOrd="0" presId="urn:microsoft.com/office/officeart/2005/8/layout/vProcess5"/>
    <dgm:cxn modelId="{DD1AEA3D-1A2E-41BB-9C93-A17DFACD8710}" type="presParOf" srcId="{BFD3EF70-9558-438E-B4FE-BC9E6AA94E40}" destId="{1C46C9CE-248C-4786-9393-1E055F318551}" srcOrd="0" destOrd="0" presId="urn:microsoft.com/office/officeart/2005/8/layout/vProcess5"/>
    <dgm:cxn modelId="{8F4CCB1A-673B-4175-9A00-51EBBBC54B80}" type="presParOf" srcId="{BFD3EF70-9558-438E-B4FE-BC9E6AA94E40}" destId="{77052EAE-73A6-4E1D-A3B4-258AA9833E34}" srcOrd="1" destOrd="0" presId="urn:microsoft.com/office/officeart/2005/8/layout/vProcess5"/>
    <dgm:cxn modelId="{C802BE7D-34F5-4604-BAEE-D07A7171717E}" type="presParOf" srcId="{BFD3EF70-9558-438E-B4FE-BC9E6AA94E40}" destId="{23DEC7C4-2703-4662-A9DF-0FD43C6545A2}" srcOrd="2" destOrd="0" presId="urn:microsoft.com/office/officeart/2005/8/layout/vProcess5"/>
    <dgm:cxn modelId="{8F4BDE7B-49E3-45B5-870D-B1CB284B7AE4}" type="presParOf" srcId="{BFD3EF70-9558-438E-B4FE-BC9E6AA94E40}" destId="{3C98DDB5-5689-450D-A06D-F25DC782CDB8}" srcOrd="3" destOrd="0" presId="urn:microsoft.com/office/officeart/2005/8/layout/vProcess5"/>
    <dgm:cxn modelId="{7D878FFE-B33A-4D57-A254-E4F976E9A74D}" type="presParOf" srcId="{BFD3EF70-9558-438E-B4FE-BC9E6AA94E40}" destId="{A8A16814-7DCD-45B4-BBC8-0E624FA70EAD}" srcOrd="4" destOrd="0" presId="urn:microsoft.com/office/officeart/2005/8/layout/vProcess5"/>
    <dgm:cxn modelId="{DDBA0EB4-A3FA-4804-B969-6A5A76CCA4BA}" type="presParOf" srcId="{BFD3EF70-9558-438E-B4FE-BC9E6AA94E40}" destId="{1C2C1F78-3CD5-4459-8CCE-878261C8B9E7}" srcOrd="5" destOrd="0" presId="urn:microsoft.com/office/officeart/2005/8/layout/vProcess5"/>
    <dgm:cxn modelId="{CB68DE6E-C099-447D-A89C-61D1F1ACF45D}" type="presParOf" srcId="{BFD3EF70-9558-438E-B4FE-BC9E6AA94E40}" destId="{43124E04-2FC8-485A-B80A-1F8C07CEB97F}" srcOrd="6" destOrd="0" presId="urn:microsoft.com/office/officeart/2005/8/layout/vProcess5"/>
    <dgm:cxn modelId="{1621939E-5D21-4925-8E18-6380512BC179}" type="presParOf" srcId="{BFD3EF70-9558-438E-B4FE-BC9E6AA94E40}" destId="{5F799BF4-A598-45DF-9180-BAE1D7C18096}" srcOrd="7" destOrd="0" presId="urn:microsoft.com/office/officeart/2005/8/layout/vProcess5"/>
    <dgm:cxn modelId="{A4858E50-A3B6-4514-B3D5-0783F324B173}" type="presParOf" srcId="{BFD3EF70-9558-438E-B4FE-BC9E6AA94E40}" destId="{44B40D58-1313-4FE9-8578-52BC01FA5F39}" srcOrd="8" destOrd="0" presId="urn:microsoft.com/office/officeart/2005/8/layout/vProcess5"/>
    <dgm:cxn modelId="{82F08882-7FC1-4D57-BB8F-464D939B527C}" type="presParOf" srcId="{BFD3EF70-9558-438E-B4FE-BC9E6AA94E40}" destId="{8839D6CB-367F-403B-BAAD-EB1DF9D3C272}" srcOrd="9" destOrd="0" presId="urn:microsoft.com/office/officeart/2005/8/layout/vProcess5"/>
    <dgm:cxn modelId="{E5205B3C-E9B4-4317-8F78-D9C23D187D20}" type="presParOf" srcId="{BFD3EF70-9558-438E-B4FE-BC9E6AA94E40}" destId="{E4D41F52-700D-4C8C-9E8E-6BCF6A9672A3}" srcOrd="10" destOrd="0" presId="urn:microsoft.com/office/officeart/2005/8/layout/vProcess5"/>
    <dgm:cxn modelId="{7A2C8889-67BF-4807-AB41-C012A7F31E77}" type="presParOf" srcId="{BFD3EF70-9558-438E-B4FE-BC9E6AA94E40}" destId="{9A54375F-822D-48EC-92FA-2E6E342C3EF3}" srcOrd="11" destOrd="0" presId="urn:microsoft.com/office/officeart/2005/8/layout/vProcess5"/>
    <dgm:cxn modelId="{993BB034-78F7-4BD9-944E-7C7AF3AA54B8}" type="presParOf" srcId="{BFD3EF70-9558-438E-B4FE-BC9E6AA94E40}" destId="{A4C36058-9811-4CBB-B93C-734E1A0CB215}" srcOrd="12" destOrd="0" presId="urn:microsoft.com/office/officeart/2005/8/layout/vProcess5"/>
    <dgm:cxn modelId="{8287D439-339F-46A6-BF1A-86F77FB791F2}" type="presParOf" srcId="{BFD3EF70-9558-438E-B4FE-BC9E6AA94E40}" destId="{D64F0D30-E577-4254-ADA3-3DE47D720A7B}" srcOrd="13" destOrd="0" presId="urn:microsoft.com/office/officeart/2005/8/layout/vProcess5"/>
    <dgm:cxn modelId="{4740B977-C9AE-43E4-8B08-A1C2898344F9}" type="presParOf" srcId="{BFD3EF70-9558-438E-B4FE-BC9E6AA94E40}" destId="{3AD9734B-8C10-4723-B819-66E0D58D2A8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52EAE-73A6-4E1D-A3B4-258AA9833E34}">
      <dsp:nvSpPr>
        <dsp:cNvPr id="0" name=""/>
        <dsp:cNvSpPr/>
      </dsp:nvSpPr>
      <dsp:spPr>
        <a:xfrm>
          <a:off x="0" y="0"/>
          <a:ext cx="3803697" cy="68137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Understanding of healthcare associated infections </a:t>
          </a:r>
        </a:p>
      </dsp:txBody>
      <dsp:txXfrm>
        <a:off x="19957" y="19957"/>
        <a:ext cx="2988719" cy="641461"/>
      </dsp:txXfrm>
    </dsp:sp>
    <dsp:sp modelId="{23DEC7C4-2703-4662-A9DF-0FD43C6545A2}">
      <dsp:nvSpPr>
        <dsp:cNvPr id="0" name=""/>
        <dsp:cNvSpPr/>
      </dsp:nvSpPr>
      <dsp:spPr>
        <a:xfrm>
          <a:off x="284042" y="776010"/>
          <a:ext cx="3803697" cy="681375"/>
        </a:xfrm>
        <a:prstGeom prst="roundRect">
          <a:avLst>
            <a:gd name="adj" fmla="val 10000"/>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Standard Infection prevention and control guidelines</a:t>
          </a:r>
        </a:p>
      </dsp:txBody>
      <dsp:txXfrm>
        <a:off x="303999" y="795967"/>
        <a:ext cx="3036847" cy="641461"/>
      </dsp:txXfrm>
    </dsp:sp>
    <dsp:sp modelId="{3C98DDB5-5689-450D-A06D-F25DC782CDB8}">
      <dsp:nvSpPr>
        <dsp:cNvPr id="0" name=""/>
        <dsp:cNvSpPr/>
      </dsp:nvSpPr>
      <dsp:spPr>
        <a:xfrm>
          <a:off x="568084" y="1552021"/>
          <a:ext cx="3803697" cy="681375"/>
        </a:xfrm>
        <a:prstGeom prst="roundRect">
          <a:avLst>
            <a:gd name="adj" fmla="val 1000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Responsibilities of healthcare facilities</a:t>
          </a:r>
        </a:p>
      </dsp:txBody>
      <dsp:txXfrm>
        <a:off x="588041" y="1571978"/>
        <a:ext cx="3036847" cy="641461"/>
      </dsp:txXfrm>
    </dsp:sp>
    <dsp:sp modelId="{A8A16814-7DCD-45B4-BBC8-0E624FA70EAD}">
      <dsp:nvSpPr>
        <dsp:cNvPr id="0" name=""/>
        <dsp:cNvSpPr/>
      </dsp:nvSpPr>
      <dsp:spPr>
        <a:xfrm>
          <a:off x="852127" y="2328032"/>
          <a:ext cx="3803697" cy="681375"/>
        </a:xfrm>
        <a:prstGeom prst="roundRect">
          <a:avLst>
            <a:gd name="adj" fmla="val 10000"/>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Nature of Patient litigations</a:t>
          </a:r>
        </a:p>
      </dsp:txBody>
      <dsp:txXfrm>
        <a:off x="872084" y="2347989"/>
        <a:ext cx="3036847" cy="641461"/>
      </dsp:txXfrm>
    </dsp:sp>
    <dsp:sp modelId="{1C2C1F78-3CD5-4459-8CCE-878261C8B9E7}">
      <dsp:nvSpPr>
        <dsp:cNvPr id="0" name=""/>
        <dsp:cNvSpPr/>
      </dsp:nvSpPr>
      <dsp:spPr>
        <a:xfrm>
          <a:off x="1136169" y="3104043"/>
          <a:ext cx="3803697" cy="681375"/>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Indian penal code sections</a:t>
          </a:r>
        </a:p>
      </dsp:txBody>
      <dsp:txXfrm>
        <a:off x="1156126" y="3124000"/>
        <a:ext cx="3036847" cy="641461"/>
      </dsp:txXfrm>
    </dsp:sp>
    <dsp:sp modelId="{43124E04-2FC8-485A-B80A-1F8C07CEB97F}">
      <dsp:nvSpPr>
        <dsp:cNvPr id="0" name=""/>
        <dsp:cNvSpPr/>
      </dsp:nvSpPr>
      <dsp:spPr>
        <a:xfrm>
          <a:off x="3360803" y="497782"/>
          <a:ext cx="442894" cy="44289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460454" y="497782"/>
        <a:ext cx="243592" cy="333278"/>
      </dsp:txXfrm>
    </dsp:sp>
    <dsp:sp modelId="{5F799BF4-A598-45DF-9180-BAE1D7C18096}">
      <dsp:nvSpPr>
        <dsp:cNvPr id="0" name=""/>
        <dsp:cNvSpPr/>
      </dsp:nvSpPr>
      <dsp:spPr>
        <a:xfrm>
          <a:off x="3644845" y="1273793"/>
          <a:ext cx="442894" cy="442894"/>
        </a:xfrm>
        <a:prstGeom prst="downArrow">
          <a:avLst>
            <a:gd name="adj1" fmla="val 55000"/>
            <a:gd name="adj2" fmla="val 45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744496" y="1273793"/>
        <a:ext cx="243592" cy="333278"/>
      </dsp:txXfrm>
    </dsp:sp>
    <dsp:sp modelId="{44B40D58-1313-4FE9-8578-52BC01FA5F39}">
      <dsp:nvSpPr>
        <dsp:cNvPr id="0" name=""/>
        <dsp:cNvSpPr/>
      </dsp:nvSpPr>
      <dsp:spPr>
        <a:xfrm>
          <a:off x="3928888" y="2038448"/>
          <a:ext cx="442894" cy="442894"/>
        </a:xfrm>
        <a:prstGeom prst="downArrow">
          <a:avLst>
            <a:gd name="adj1" fmla="val 55000"/>
            <a:gd name="adj2" fmla="val 45000"/>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028539" y="2038448"/>
        <a:ext cx="243592" cy="333278"/>
      </dsp:txXfrm>
    </dsp:sp>
    <dsp:sp modelId="{8839D6CB-367F-403B-BAAD-EB1DF9D3C272}">
      <dsp:nvSpPr>
        <dsp:cNvPr id="0" name=""/>
        <dsp:cNvSpPr/>
      </dsp:nvSpPr>
      <dsp:spPr>
        <a:xfrm>
          <a:off x="4212930" y="2822029"/>
          <a:ext cx="442894" cy="442894"/>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312581" y="2822029"/>
        <a:ext cx="243592" cy="3332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
        <p:nvSpPr>
          <p:cNvPr id="104" name="Google Shape;10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
        <p:nvSpPr>
          <p:cNvPr id="122" name="Google Shape;12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31</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32</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36</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37</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38</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39</a:t>
            </a:fld>
            <a:endParaRPr/>
          </a:p>
        </p:txBody>
      </p:sp>
      <p:sp>
        <p:nvSpPr>
          <p:cNvPr id="218" name="Google Shape;21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
        <p:nvSpPr>
          <p:cNvPr id="122" name="Google Shape;12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
        <p:nvSpPr>
          <p:cNvPr id="133" name="Google Shape;13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
        <p:nvSpPr>
          <p:cNvPr id="133" name="Google Shape;13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
        <p:nvSpPr>
          <p:cNvPr id="133" name="Google Shape;13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
        <p:nvSpPr>
          <p:cNvPr id="144" name="Google Shape;14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
        <p:nvSpPr>
          <p:cNvPr id="144" name="Google Shape;14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ter Intro large Text white">
  <p:cSld name="Chapter Intro large Text white">
    <p:spTree>
      <p:nvGrpSpPr>
        <p:cNvPr id="1" name="Shape 31"/>
        <p:cNvGrpSpPr/>
        <p:nvPr/>
      </p:nvGrpSpPr>
      <p:grpSpPr>
        <a:xfrm>
          <a:off x="0" y="0"/>
          <a:ext cx="0" cy="0"/>
          <a:chOff x="0" y="0"/>
          <a:chExt cx="0" cy="0"/>
        </a:xfrm>
      </p:grpSpPr>
      <p:sp>
        <p:nvSpPr>
          <p:cNvPr id="32" name="Google Shape;32;p5"/>
          <p:cNvSpPr txBox="1">
            <a:spLocks noGrp="1"/>
          </p:cNvSpPr>
          <p:nvPr>
            <p:ph type="dt" idx="10"/>
          </p:nvPr>
        </p:nvSpPr>
        <p:spPr>
          <a:xfrm>
            <a:off x="360000" y="6588208"/>
            <a:ext cx="592501" cy="180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1044744" y="6588208"/>
            <a:ext cx="1698456" cy="180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35" name="Google Shape;35;p5"/>
          <p:cNvSpPr txBox="1">
            <a:spLocks noGrp="1"/>
          </p:cNvSpPr>
          <p:nvPr>
            <p:ph type="body" idx="1"/>
          </p:nvPr>
        </p:nvSpPr>
        <p:spPr>
          <a:xfrm>
            <a:off x="360000" y="6293652"/>
            <a:ext cx="8419774" cy="208579"/>
          </a:xfrm>
          <a:prstGeom prst="rect">
            <a:avLst/>
          </a:prstGeom>
          <a:noFill/>
          <a:ln>
            <a:noFill/>
          </a:ln>
        </p:spPr>
        <p:txBody>
          <a:bodyPr spcFirstLastPara="1" wrap="square" lIns="91425" tIns="45700" rIns="91425" bIns="45700" anchor="t" anchorCtr="0">
            <a:noAutofit/>
          </a:bodyPr>
          <a:lstStyle>
            <a:lvl1pPr marL="457200" lvl="0" indent="-279400" algn="l">
              <a:spcBef>
                <a:spcPts val="160"/>
              </a:spcBef>
              <a:spcAft>
                <a:spcPts val="0"/>
              </a:spcAft>
              <a:buClr>
                <a:schemeClr val="dk1"/>
              </a:buClr>
              <a:buSzPts val="800"/>
              <a:buChar char="•"/>
              <a:defRPr sz="800" b="0">
                <a:solidFill>
                  <a:schemeClr val="dk1"/>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2"/>
          </p:nvPr>
        </p:nvSpPr>
        <p:spPr>
          <a:xfrm>
            <a:off x="360364" y="1188004"/>
            <a:ext cx="6120000" cy="288925"/>
          </a:xfrm>
          <a:prstGeom prst="rect">
            <a:avLst/>
          </a:prstGeom>
          <a:noFill/>
          <a:ln>
            <a:noFill/>
          </a:ln>
        </p:spPr>
        <p:txBody>
          <a:bodyPr spcFirstLastPara="1" wrap="square" lIns="18000" tIns="45700" rIns="91425" bIns="45700" anchor="ctr" anchorCtr="0">
            <a:noAutofit/>
          </a:bodyPr>
          <a:lstStyle>
            <a:lvl1pPr marL="457200" lvl="0" indent="-330200" algn="l">
              <a:spcBef>
                <a:spcPts val="320"/>
              </a:spcBef>
              <a:spcAft>
                <a:spcPts val="0"/>
              </a:spcAft>
              <a:buClr>
                <a:schemeClr val="dk1"/>
              </a:buClr>
              <a:buSzPts val="1600"/>
              <a:buChar char="•"/>
              <a:defRPr sz="1600" b="0">
                <a:solidFill>
                  <a:schemeClr val="dk1"/>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a:off x="360000" y="1800000"/>
            <a:ext cx="8419774" cy="4237200"/>
          </a:xfrm>
          <a:prstGeom prst="rect">
            <a:avLst/>
          </a:prstGeom>
          <a:noFill/>
          <a:ln>
            <a:noFill/>
          </a:ln>
        </p:spPr>
        <p:txBody>
          <a:bodyPr spcFirstLastPara="1" wrap="square" lIns="0" tIns="0" rIns="0" bIns="0" anchor="t" anchorCtr="0">
            <a:noAutofit/>
          </a:bodyPr>
          <a:lstStyle>
            <a:lvl1pPr marL="457200" lvl="0" indent="-317500" algn="l">
              <a:lnSpc>
                <a:spcPct val="110000"/>
              </a:lnSpc>
              <a:spcBef>
                <a:spcPts val="280"/>
              </a:spcBef>
              <a:spcAft>
                <a:spcPts val="0"/>
              </a:spcAft>
              <a:buClr>
                <a:schemeClr val="dk1"/>
              </a:buClr>
              <a:buSzPts val="1400"/>
              <a:buChar char="•"/>
              <a:defRPr sz="1400" b="1">
                <a:solidFill>
                  <a:schemeClr val="dk1"/>
                </a:solidFill>
                <a:latin typeface="Calibri"/>
                <a:ea typeface="Calibri"/>
                <a:cs typeface="Calibri"/>
                <a:sym typeface="Calibri"/>
              </a:defRPr>
            </a:lvl1pPr>
            <a:lvl2pPr marL="914400" lvl="1" indent="-317500" algn="l">
              <a:lnSpc>
                <a:spcPct val="110000"/>
              </a:lnSpc>
              <a:spcBef>
                <a:spcPts val="280"/>
              </a:spcBef>
              <a:spcAft>
                <a:spcPts val="0"/>
              </a:spcAft>
              <a:buClr>
                <a:schemeClr val="dk1"/>
              </a:buClr>
              <a:buSzPts val="1400"/>
              <a:buChar char="–"/>
              <a:defRPr sz="1400">
                <a:solidFill>
                  <a:schemeClr val="dk1"/>
                </a:solidFill>
                <a:latin typeface="Calibri"/>
                <a:ea typeface="Calibri"/>
                <a:cs typeface="Calibri"/>
                <a:sym typeface="Calibri"/>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4" name="Google Shape;6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0" name="Google Shape;70;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1" name="Google Shape;71;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2" name="Google Shape;72;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3" name="Google Shape;73;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9" name="Google Shape;79;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0" name="Google Shape;8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6" r:id="rId5"/>
    <p:sldLayoutId id="2147483657" r:id="rId6"/>
    <p:sldLayoutId id="2147483658" r:id="rId7"/>
    <p:sldLayoutId id="2147483659" r:id="rId8"/>
    <p:sldLayoutId id="2147483660" r:id="rId9"/>
    <p:sldLayoutId id="214748366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ha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ha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ha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gpsc/country_work/burden_hca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gpsc/country_work/burden_hca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gpsc/country_work/burden_hca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useBgFill="1">
        <p:nvSpPr>
          <p:cNvPr id="136" name="Rectangle 12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16"/>
          <p:cNvSpPr txBox="1">
            <a:spLocks noGrp="1"/>
          </p:cNvSpPr>
          <p:nvPr>
            <p:ph type="ctrTitle"/>
          </p:nvPr>
        </p:nvSpPr>
        <p:spPr>
          <a:xfrm>
            <a:off x="3973321" y="640080"/>
            <a:ext cx="4688333" cy="3566160"/>
          </a:xfrm>
          <a:prstGeom prst="rect">
            <a:avLst/>
          </a:prstGeom>
        </p:spPr>
        <p:txBody>
          <a:bodyPr spcFirstLastPara="1" lIns="91425" tIns="45700" rIns="91425" bIns="45700" anchor="b" anchorCtr="0">
            <a:normAutofit/>
          </a:bodyPr>
          <a:lstStyle/>
          <a:p>
            <a:pPr lvl="0" algn="l">
              <a:buClr>
                <a:srgbClr val="FF0000"/>
              </a:buClr>
              <a:buSzPts val="4400"/>
            </a:pPr>
            <a:r>
              <a:rPr lang="en-US" sz="4700" b="1" dirty="0"/>
              <a:t>Medicolegal aspects of Hospital Infection control</a:t>
            </a:r>
            <a:endParaRPr lang="en-US" sz="4700" b="1" kern="1200" dirty="0">
              <a:latin typeface="Calibri" panose="020F0502020204030204" pitchFamily="34" charset="0"/>
              <a:ea typeface="+mj-ea"/>
              <a:cs typeface="Calibri" panose="020F0502020204030204" pitchFamily="34" charset="0"/>
            </a:endParaRPr>
          </a:p>
        </p:txBody>
      </p:sp>
      <p:sp>
        <p:nvSpPr>
          <p:cNvPr id="110" name="Google Shape;110;p16"/>
          <p:cNvSpPr txBox="1">
            <a:spLocks noGrp="1"/>
          </p:cNvSpPr>
          <p:nvPr>
            <p:ph type="subTitle" idx="1"/>
          </p:nvPr>
        </p:nvSpPr>
        <p:spPr>
          <a:xfrm>
            <a:off x="3973320" y="4636008"/>
            <a:ext cx="4688333" cy="1572768"/>
          </a:xfrm>
          <a:prstGeom prst="rect">
            <a:avLst/>
          </a:prstGeom>
        </p:spPr>
        <p:txBody>
          <a:bodyPr spcFirstLastPara="1" lIns="91425" tIns="45700" rIns="91425" bIns="45700" anchorCtr="0">
            <a:normAutofit/>
          </a:bodyPr>
          <a:lstStyle/>
          <a:p>
            <a:pPr marL="0" marR="0" algn="l">
              <a:lnSpc>
                <a:spcPct val="90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Dr Rahul S Kamble</a:t>
            </a:r>
          </a:p>
          <a:p>
            <a:pPr marL="0" marR="0" algn="l">
              <a:lnSpc>
                <a:spcPct val="90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MBBS, MD Microbiology</a:t>
            </a:r>
          </a:p>
          <a:p>
            <a:pPr marL="0" marR="0" algn="l">
              <a:lnSpc>
                <a:spcPct val="90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Diploma Infectious Diseases (UNSW, Australia)</a:t>
            </a:r>
          </a:p>
          <a:p>
            <a:pPr marL="0" marR="0" algn="l">
              <a:lnSpc>
                <a:spcPct val="90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Infection Control course (Harvard Medical School, USA)</a:t>
            </a:r>
          </a:p>
          <a:p>
            <a:pPr marL="0" marR="0" algn="l">
              <a:lnSpc>
                <a:spcPct val="90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International Clinical Tropical Medicine course (CMC Vellore, </a:t>
            </a:r>
            <a:r>
              <a:rPr lang="en-US" sz="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Haukeland</a:t>
            </a: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800" dirty="0">
                <a:solidFill>
                  <a:schemeClr val="tx1"/>
                </a:solidFill>
                <a:latin typeface="Calibri" panose="020F0502020204030204" pitchFamily="34" charset="0"/>
                <a:ea typeface="Calibri" panose="020F0502020204030204" pitchFamily="34" charset="0"/>
                <a:cs typeface="Calibri" panose="020F0502020204030204" pitchFamily="34" charset="0"/>
              </a:rPr>
              <a:t>&amp; </a:t>
            </a: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McGill university)</a:t>
            </a:r>
          </a:p>
          <a:p>
            <a:pPr marL="0" marR="0" algn="l">
              <a:lnSpc>
                <a:spcPct val="90000"/>
              </a:lnSpc>
              <a:spcBef>
                <a:spcPts val="0"/>
              </a:spcBef>
              <a:spcAft>
                <a:spcPts val="0"/>
              </a:spcAft>
            </a:pPr>
            <a:r>
              <a:rPr lang="en-US" sz="800" dirty="0">
                <a:solidFill>
                  <a:schemeClr val="tx1"/>
                </a:solidFill>
                <a:effectLst/>
                <a:latin typeface="+mn-lt"/>
                <a:ea typeface="Calibri" panose="020F0502020204030204" pitchFamily="34" charset="0"/>
                <a:cs typeface="Calibri" panose="020F0502020204030204" pitchFamily="34" charset="0"/>
              </a:rPr>
              <a:t>International</a:t>
            </a: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Vaccinology course (CMC Vellore)</a:t>
            </a:r>
          </a:p>
          <a:p>
            <a:pPr marL="0" marR="0" algn="l">
              <a:lnSpc>
                <a:spcPct val="90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Six Sigma Black Belt (Govt of India certified)</a:t>
            </a:r>
          </a:p>
          <a:p>
            <a:pPr marL="0" marR="0" algn="l">
              <a:lnSpc>
                <a:spcPct val="90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Auditor: JCI, NABH, NABL, CSSD, RBNQA, </a:t>
            </a:r>
            <a:r>
              <a:rPr lang="en-US" sz="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Texila</a:t>
            </a: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university</a:t>
            </a:r>
          </a:p>
          <a:p>
            <a:pPr marL="0" marR="0" algn="l">
              <a:lnSpc>
                <a:spcPct val="90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PGDBA, PGDHM, PGDCR, PGDMR, PGDOM,</a:t>
            </a:r>
          </a:p>
          <a:p>
            <a:pPr marL="0" marR="0" algn="l">
              <a:lnSpc>
                <a:spcPct val="90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PGDMLS, PGDIM, PGDHI, PGDBI, PGDHA, CCDHHO</a:t>
            </a:r>
          </a:p>
          <a:p>
            <a:pPr marL="0" marR="0" algn="l">
              <a:lnSpc>
                <a:spcPct val="90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Consultant Clinical Microbiologist &amp; Infectious Diseases</a:t>
            </a:r>
          </a:p>
          <a:p>
            <a:pPr marL="0" marR="0" algn="l">
              <a:lnSpc>
                <a:spcPct val="90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Project Lead - Antimicrobial Stewardship at Americares India Foundation</a:t>
            </a:r>
          </a:p>
          <a:p>
            <a:pPr marL="0" lvl="0" indent="0" algn="l" rtl="0">
              <a:lnSpc>
                <a:spcPct val="90000"/>
              </a:lnSpc>
              <a:spcBef>
                <a:spcPts val="320"/>
              </a:spcBef>
              <a:spcAft>
                <a:spcPts val="0"/>
              </a:spcAft>
              <a:buClr>
                <a:srgbClr val="888888"/>
              </a:buClr>
              <a:buSzPts val="1600"/>
              <a:buFont typeface="Arial"/>
              <a:buNone/>
            </a:pPr>
            <a:endParaRPr lang="en-US" sz="800" b="1" dirty="0">
              <a:solidFill>
                <a:schemeClr val="tx1"/>
              </a:solidFill>
              <a:latin typeface="Calibri" panose="020F0502020204030204" pitchFamily="34" charset="0"/>
              <a:cs typeface="Calibri" panose="020F0502020204030204" pitchFamily="34" charset="0"/>
            </a:endParaRPr>
          </a:p>
        </p:txBody>
      </p:sp>
      <p:pic>
        <p:nvPicPr>
          <p:cNvPr id="113" name="Picture 112" descr="Pink desk with doctor items">
            <a:extLst>
              <a:ext uri="{FF2B5EF4-FFF2-40B4-BE49-F238E27FC236}">
                <a16:creationId xmlns:a16="http://schemas.microsoft.com/office/drawing/2014/main" id="{CC98CDE5-9C50-E164-A793-F550E0573C79}"/>
              </a:ext>
            </a:extLst>
          </p:cNvPr>
          <p:cNvPicPr>
            <a:picLocks noChangeAspect="1"/>
          </p:cNvPicPr>
          <p:nvPr/>
        </p:nvPicPr>
        <p:blipFill rotWithShape="1">
          <a:blip r:embed="rId3"/>
          <a:srcRect l="54257" r="11745"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Google Shape;111;p16"/>
          <p:cNvSpPr txBox="1">
            <a:spLocks noGrp="1"/>
          </p:cNvSpPr>
          <p:nvPr>
            <p:ph type="sldNum" idx="12"/>
          </p:nvPr>
        </p:nvSpPr>
        <p:spPr>
          <a:xfrm>
            <a:off x="6457950" y="6356350"/>
            <a:ext cx="2057400"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1</a:t>
            </a:fld>
            <a:endParaRPr lang="en-US"/>
          </a:p>
        </p:txBody>
      </p:sp>
      <p:sp>
        <p:nvSpPr>
          <p:cNvPr id="108" name="Google Shape;108;p16"/>
          <p:cNvSpPr/>
          <p:nvPr/>
        </p:nvSpPr>
        <p:spPr>
          <a:xfrm>
            <a:off x="15875" y="1127125"/>
            <a:ext cx="9131300" cy="9366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marL="0" lvl="0" indent="0" algn="l">
              <a:lnSpc>
                <a:spcPct val="90000"/>
              </a:lnSpc>
              <a:spcBef>
                <a:spcPct val="0"/>
              </a:spcBef>
              <a:spcAft>
                <a:spcPts val="0"/>
              </a:spcAft>
              <a:buClr>
                <a:srgbClr val="FF0000"/>
              </a:buClr>
              <a:buSzPts val="2800"/>
            </a:pPr>
            <a:r>
              <a:rPr lang="en-US" sz="4700" b="1" kern="1200">
                <a:solidFill>
                  <a:schemeClr val="tx1"/>
                </a:solidFill>
                <a:latin typeface="+mj-lt"/>
                <a:ea typeface="+mj-ea"/>
                <a:cs typeface="+mj-cs"/>
                <a:sym typeface="Calibri"/>
              </a:rPr>
              <a:t>PATIENT LITIGATIONS</a:t>
            </a:r>
            <a:endParaRPr lang="en-US" sz="4700" kern="1200">
              <a:solidFill>
                <a:schemeClr val="tx1"/>
              </a:solidFill>
              <a:latin typeface="+mj-lt"/>
              <a:ea typeface="+mj-ea"/>
              <a:cs typeface="+mj-cs"/>
            </a:endParaRP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0" lvl="0" indent="-228600">
              <a:lnSpc>
                <a:spcPct val="90000"/>
              </a:lnSpc>
              <a:spcBef>
                <a:spcPts val="0"/>
              </a:spcBef>
              <a:spcAft>
                <a:spcPts val="600"/>
              </a:spcAft>
              <a:buSzPts val="1600"/>
              <a:buFont typeface="Arial" panose="020B0604020202020204" pitchFamily="34" charset="0"/>
              <a:buChar char="•"/>
            </a:pPr>
            <a:r>
              <a:rPr lang="en-US" sz="1900" b="0" kern="1200">
                <a:solidFill>
                  <a:schemeClr val="tx1"/>
                </a:solidFill>
                <a:latin typeface="+mn-lt"/>
                <a:ea typeface="+mn-ea"/>
                <a:cs typeface="+mn-cs"/>
              </a:rPr>
              <a:t>  A patient wishing to sue a hospital for harm caused by a healthcare associated infection would have to prove that a reasonable hospital or hospital management would have foreseen the likelihood of harm to patients if certain steps were not taken to prevent such infection, and the hospital or hospital manager concerned had failed to take such steps.</a:t>
            </a:r>
          </a:p>
          <a:p>
            <a:pPr marL="0" lvl="0" indent="-228600">
              <a:lnSpc>
                <a:spcPct val="90000"/>
              </a:lnSpc>
              <a:spcBef>
                <a:spcPts val="0"/>
              </a:spcBef>
              <a:spcAft>
                <a:spcPts val="600"/>
              </a:spcAft>
              <a:buSzPts val="1600"/>
              <a:buFont typeface="Arial" panose="020B0604020202020204" pitchFamily="34" charset="0"/>
              <a:buChar char="•"/>
            </a:pPr>
            <a:endParaRPr lang="en-US" sz="1900" b="0" kern="1200">
              <a:solidFill>
                <a:schemeClr val="tx1"/>
              </a:solidFill>
              <a:latin typeface="+mn-lt"/>
              <a:ea typeface="+mn-ea"/>
              <a:cs typeface="+mn-cs"/>
            </a:endParaRPr>
          </a:p>
          <a:p>
            <a:pPr marL="0" lvl="0" indent="-228600">
              <a:lnSpc>
                <a:spcPct val="90000"/>
              </a:lnSpc>
              <a:spcBef>
                <a:spcPts val="0"/>
              </a:spcBef>
              <a:spcAft>
                <a:spcPts val="600"/>
              </a:spcAft>
              <a:buSzPts val="1600"/>
              <a:buFont typeface="Arial" panose="020B0604020202020204" pitchFamily="34" charset="0"/>
              <a:buChar char="•"/>
            </a:pPr>
            <a:endParaRPr lang="en-US" sz="1900" b="0" kern="1200" baseline="30000">
              <a:solidFill>
                <a:schemeClr val="tx1"/>
              </a:solidFill>
              <a:latin typeface="+mn-lt"/>
              <a:ea typeface="+mn-ea"/>
              <a:cs typeface="+mn-cs"/>
            </a:endParaRPr>
          </a:p>
          <a:p>
            <a:pPr marL="0" lvl="0" indent="-228600">
              <a:lnSpc>
                <a:spcPct val="90000"/>
              </a:lnSpc>
              <a:spcBef>
                <a:spcPts val="0"/>
              </a:spcBef>
              <a:spcAft>
                <a:spcPts val="600"/>
              </a:spcAft>
              <a:buSzPts val="1600"/>
              <a:buFont typeface="Arial" panose="020B0604020202020204" pitchFamily="34" charset="0"/>
              <a:buChar char="•"/>
            </a:pPr>
            <a:r>
              <a:rPr lang="en-US" sz="1900" b="0" kern="1200">
                <a:solidFill>
                  <a:schemeClr val="tx1"/>
                </a:solidFill>
                <a:latin typeface="+mn-lt"/>
                <a:ea typeface="+mn-ea"/>
                <a:cs typeface="+mn-cs"/>
              </a:rPr>
              <a:t>  For example, Such steps may include disinfection and sterilization measures to eliminate pathogenic micro-organisms and microbial organisms. </a:t>
            </a:r>
          </a:p>
          <a:p>
            <a:pPr marL="0" lvl="0" indent="-228600">
              <a:lnSpc>
                <a:spcPct val="90000"/>
              </a:lnSpc>
              <a:spcBef>
                <a:spcPts val="0"/>
              </a:spcBef>
              <a:spcAft>
                <a:spcPts val="600"/>
              </a:spcAft>
              <a:buSzPts val="1600"/>
              <a:buFont typeface="Arial" panose="020B0604020202020204" pitchFamily="34" charset="0"/>
              <a:buChar char="•"/>
            </a:pPr>
            <a:endParaRPr lang="en-US" sz="1900" b="0" kern="1200">
              <a:solidFill>
                <a:schemeClr val="tx1"/>
              </a:solidFill>
              <a:latin typeface="+mn-lt"/>
              <a:ea typeface="+mn-ea"/>
              <a:cs typeface="+mn-cs"/>
            </a:endParaRP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10</a:t>
            </a:fld>
            <a:endParaRPr lang="en-US" kern="1200">
              <a:solidFill>
                <a:schemeClr val="tx1">
                  <a:tint val="75000"/>
                </a:schemeClr>
              </a:solidFill>
              <a:latin typeface="+mn-lt"/>
              <a:ea typeface="+mn-ea"/>
              <a:cs typeface="+mn-cs"/>
            </a:endParaRPr>
          </a:p>
        </p:txBody>
      </p:sp>
      <p:sp>
        <p:nvSpPr>
          <p:cNvPr id="7" name="Rectangle 6"/>
          <p:cNvSpPr/>
          <p:nvPr/>
        </p:nvSpPr>
        <p:spPr>
          <a:xfrm rot="10800000" flipV="1">
            <a:off x="436098" y="5891211"/>
            <a:ext cx="8411485" cy="307777"/>
          </a:xfrm>
          <a:prstGeom prst="rect">
            <a:avLst/>
          </a:prstGeom>
        </p:spPr>
        <p:txBody>
          <a:bodyPr wrap="square">
            <a:spAutoFit/>
          </a:bodyPr>
          <a:lstStyle/>
          <a:p>
            <a:pPr>
              <a:spcAft>
                <a:spcPts val="600"/>
              </a:spcAft>
            </a:pPr>
            <a:r>
              <a:rPr lang="en-IN" dirty="0" err="1">
                <a:solidFill>
                  <a:srgbClr val="002060"/>
                </a:solidFill>
              </a:rPr>
              <a:t>McQuoid</a:t>
            </a:r>
            <a:r>
              <a:rPr lang="en-IN" dirty="0">
                <a:solidFill>
                  <a:srgbClr val="002060"/>
                </a:solidFill>
              </a:rPr>
              <a:t>-Mason D, </a:t>
            </a:r>
            <a:r>
              <a:rPr lang="en-IN" dirty="0" err="1">
                <a:solidFill>
                  <a:srgbClr val="002060"/>
                </a:solidFill>
              </a:rPr>
              <a:t>Mahomed</a:t>
            </a:r>
            <a:r>
              <a:rPr lang="en-IN" dirty="0">
                <a:solidFill>
                  <a:srgbClr val="002060"/>
                </a:solidFill>
              </a:rPr>
              <a:t> D. A-Z of Medical Law: Juta Legal and Academic Publishers; 2011.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8650" y="5616575"/>
            <a:ext cx="7883525" cy="679450"/>
          </a:xfrm>
          <a:prstGeom prst="rect">
            <a:avLst/>
          </a:prstGeom>
        </p:spPr>
        <p:txBody>
          <a:bodyPr wrap="square" anchor="t">
            <a:normAutofit/>
          </a:bodyPr>
          <a:lstStyle/>
          <a:p>
            <a:pPr>
              <a:lnSpc>
                <a:spcPct val="90000"/>
              </a:lnSpc>
              <a:spcAft>
                <a:spcPts val="600"/>
              </a:spcAft>
            </a:pPr>
            <a:r>
              <a:rPr lang="en-IN" dirty="0">
                <a:solidFill>
                  <a:srgbClr val="002060"/>
                </a:solidFill>
              </a:rPr>
              <a:t>McQuoid-Mason D, Mahomed D. A-Z of Medical Law: Juta Legal and Academic Publishers; 2011.</a:t>
            </a:r>
          </a:p>
        </p:txBody>
      </p:sp>
      <p:sp>
        <p:nvSpPr>
          <p:cNvPr id="220" name="Google Shape;220;p22"/>
          <p:cNvSpPr txBox="1">
            <a:spLocks noGrp="1"/>
          </p:cNvSpPr>
          <p:nvPr>
            <p:ph type="title"/>
          </p:nvPr>
        </p:nvSpPr>
        <p:spPr>
          <a:xfrm>
            <a:off x="628650" y="184805"/>
            <a:ext cx="7886700" cy="1505883"/>
          </a:xfrm>
          <a:prstGeom prst="rect">
            <a:avLst/>
          </a:prstGeom>
        </p:spPr>
        <p:txBody>
          <a:bodyPr spcFirstLastPara="1" vert="horz" lIns="91440" tIns="45720" rIns="91440" bIns="45720" rtlCol="0" anchor="ctr" anchorCtr="0">
            <a:normAutofit/>
          </a:bodyPr>
          <a:lstStyle/>
          <a:p>
            <a:pPr marL="0" lvl="0" indent="0" algn="l">
              <a:lnSpc>
                <a:spcPct val="90000"/>
              </a:lnSpc>
              <a:spcBef>
                <a:spcPct val="0"/>
              </a:spcBef>
              <a:spcAft>
                <a:spcPts val="0"/>
              </a:spcAft>
              <a:buClr>
                <a:srgbClr val="FF0000"/>
              </a:buClr>
              <a:buSzPts val="2800"/>
            </a:pPr>
            <a:r>
              <a:rPr lang="en-US" sz="4500" b="1" kern="1200">
                <a:solidFill>
                  <a:schemeClr val="tx1"/>
                </a:solidFill>
                <a:latin typeface="+mj-lt"/>
                <a:ea typeface="+mj-ea"/>
                <a:cs typeface="+mj-cs"/>
                <a:sym typeface="Calibri"/>
              </a:rPr>
              <a:t>PATIENT LITIGATIONS</a:t>
            </a:r>
            <a:endParaRPr lang="en-US" sz="4500" kern="1200">
              <a:solidFill>
                <a:schemeClr val="tx1"/>
              </a:solidFill>
              <a:latin typeface="+mj-lt"/>
              <a:ea typeface="+mj-ea"/>
              <a:cs typeface="+mj-cs"/>
            </a:endParaRPr>
          </a:p>
        </p:txBody>
      </p:sp>
      <p:sp>
        <p:nvSpPr>
          <p:cNvPr id="221" name="Google Shape;221;p22"/>
          <p:cNvSpPr txBox="1">
            <a:spLocks noGrp="1"/>
          </p:cNvSpPr>
          <p:nvPr>
            <p:ph type="body" idx="3"/>
          </p:nvPr>
        </p:nvSpPr>
        <p:spPr>
          <a:xfrm>
            <a:off x="628650" y="1844675"/>
            <a:ext cx="7883525" cy="3716338"/>
          </a:xfrm>
          <a:prstGeom prst="rect">
            <a:avLst/>
          </a:prstGeom>
          <a:noFill/>
          <a:ln>
            <a:noFill/>
          </a:ln>
        </p:spPr>
        <p:txBody>
          <a:bodyPr spcFirstLastPara="1" wrap="square" lIns="0" tIns="0" rIns="0" bIns="0" anchor="t" anchorCtr="0">
            <a:normAutofit/>
          </a:bodyPr>
          <a:lstStyle/>
          <a:p>
            <a:pPr marL="0" lvl="0" indent="0" algn="just">
              <a:lnSpc>
                <a:spcPct val="100000"/>
              </a:lnSpc>
              <a:spcBef>
                <a:spcPts val="0"/>
              </a:spcBef>
              <a:spcAft>
                <a:spcPts val="600"/>
              </a:spcAft>
              <a:buSzPts val="1600"/>
              <a:buFont typeface="Wingdings" pitchFamily="2" charset="2"/>
              <a:buChar char="Ø"/>
            </a:pPr>
            <a:r>
              <a:rPr lang="en-IN" sz="2200" b="0" dirty="0"/>
              <a:t> It is common knowledge that in the hospital, surfaces can be disinfected by applying specific chemicals, and sterilisation can be done by using heat, steam under pressure, liquid chemicals and hydrogen peroxide gas plasma. </a:t>
            </a:r>
          </a:p>
          <a:p>
            <a:pPr marL="0" lvl="0" indent="0" algn="just">
              <a:lnSpc>
                <a:spcPct val="100000"/>
              </a:lnSpc>
              <a:spcBef>
                <a:spcPts val="0"/>
              </a:spcBef>
              <a:spcAft>
                <a:spcPts val="600"/>
              </a:spcAft>
              <a:buSzPts val="1600"/>
              <a:buNone/>
            </a:pPr>
            <a:endParaRPr lang="en-IN" sz="2200" b="0" dirty="0"/>
          </a:p>
          <a:p>
            <a:pPr marL="0" lvl="0" indent="0" algn="just">
              <a:lnSpc>
                <a:spcPct val="100000"/>
              </a:lnSpc>
              <a:spcBef>
                <a:spcPts val="0"/>
              </a:spcBef>
              <a:spcAft>
                <a:spcPts val="600"/>
              </a:spcAft>
              <a:buSzPts val="1600"/>
              <a:buFont typeface="Wingdings" pitchFamily="2" charset="2"/>
              <a:buChar char="Ø"/>
            </a:pPr>
            <a:r>
              <a:rPr lang="en-IN" sz="2200" b="0" dirty="0"/>
              <a:t>  Healthcare managers and hospitals will be held directly liable for negligently failing to implement adequate infection control measures where such failure causes harm to patients – whether or not such measures were regularly monitored. </a:t>
            </a:r>
            <a:endParaRPr lang="en-US" sz="2200" b="0" dirty="0"/>
          </a:p>
        </p:txBody>
      </p:sp>
      <p:sp>
        <p:nvSpPr>
          <p:cNvPr id="222" name="Google Shape;222;p22"/>
          <p:cNvSpPr txBox="1">
            <a:spLocks noGrp="1"/>
          </p:cNvSpPr>
          <p:nvPr>
            <p:ph type="sldNum" idx="12"/>
          </p:nvPr>
        </p:nvSpPr>
        <p:spPr>
          <a:xfrm>
            <a:off x="6457950" y="635635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11</a:t>
            </a:fld>
            <a:endParaRPr lang="en-US" kern="1200">
              <a:solidFill>
                <a:schemeClr val="tx1">
                  <a:tint val="75000"/>
                </a:schemeClr>
              </a:solidFill>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marL="0" lvl="0" indent="0" algn="l">
              <a:lnSpc>
                <a:spcPct val="90000"/>
              </a:lnSpc>
              <a:spcBef>
                <a:spcPct val="0"/>
              </a:spcBef>
              <a:spcAft>
                <a:spcPts val="0"/>
              </a:spcAft>
              <a:buClr>
                <a:srgbClr val="FF0000"/>
              </a:buClr>
              <a:buSzPts val="2800"/>
            </a:pPr>
            <a:r>
              <a:rPr lang="en-US" sz="4700" b="1" kern="1200">
                <a:solidFill>
                  <a:schemeClr val="tx1"/>
                </a:solidFill>
                <a:latin typeface="+mj-lt"/>
                <a:ea typeface="+mj-ea"/>
                <a:cs typeface="+mj-cs"/>
                <a:sym typeface="Calibri"/>
              </a:rPr>
              <a:t>PATIENT LITIGATIONS</a:t>
            </a:r>
            <a:endParaRPr lang="en-US" sz="4700" kern="1200">
              <a:solidFill>
                <a:schemeClr val="tx1"/>
              </a:solidFill>
              <a:latin typeface="+mj-lt"/>
              <a:ea typeface="+mj-ea"/>
              <a:cs typeface="+mj-cs"/>
            </a:endParaRP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228600" indent="0">
              <a:lnSpc>
                <a:spcPct val="90000"/>
              </a:lnSpc>
              <a:buNone/>
            </a:pPr>
            <a:r>
              <a:rPr lang="en-US" sz="1900" kern="1200" dirty="0">
                <a:solidFill>
                  <a:schemeClr val="tx1"/>
                </a:solidFill>
                <a:latin typeface="+mn-lt"/>
                <a:ea typeface="+mn-ea"/>
                <a:cs typeface="+mn-cs"/>
              </a:rPr>
              <a:t>The patient must establish:</a:t>
            </a:r>
          </a:p>
          <a:p>
            <a:pPr indent="-228600">
              <a:lnSpc>
                <a:spcPct val="90000"/>
              </a:lnSpc>
              <a:buFont typeface="Arial" panose="020B0604020202020204" pitchFamily="34" charset="0"/>
              <a:buChar char="•"/>
            </a:pPr>
            <a:endParaRPr lang="en-US" sz="190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900" b="0" kern="1200" dirty="0">
                <a:solidFill>
                  <a:schemeClr val="tx1"/>
                </a:solidFill>
                <a:latin typeface="+mn-lt"/>
                <a:ea typeface="+mn-ea"/>
                <a:cs typeface="+mn-cs"/>
              </a:rPr>
              <a:t>He or she contracted an infection in the hospital.</a:t>
            </a:r>
          </a:p>
          <a:p>
            <a:pPr indent="-228600">
              <a:lnSpc>
                <a:spcPct val="90000"/>
              </a:lnSpc>
              <a:buFont typeface="Arial" panose="020B0604020202020204" pitchFamily="34" charset="0"/>
              <a:buChar char="•"/>
            </a:pPr>
            <a:endParaRPr lang="en-US" sz="19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900" b="0" kern="1200" dirty="0">
                <a:solidFill>
                  <a:schemeClr val="tx1"/>
                </a:solidFill>
                <a:latin typeface="+mn-lt"/>
                <a:ea typeface="+mn-ea"/>
                <a:cs typeface="+mn-cs"/>
              </a:rPr>
              <a:t>The hospital, through an act of negligence, breached its duty to the patient and did not follow a policy or procedure to prevent the infection.</a:t>
            </a:r>
          </a:p>
          <a:p>
            <a:pPr indent="-228600">
              <a:lnSpc>
                <a:spcPct val="90000"/>
              </a:lnSpc>
              <a:buFont typeface="Arial" panose="020B0604020202020204" pitchFamily="34" charset="0"/>
              <a:buChar char="•"/>
            </a:pPr>
            <a:endParaRPr lang="en-US" sz="19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900" b="0" kern="1200" dirty="0">
                <a:solidFill>
                  <a:schemeClr val="tx1"/>
                </a:solidFill>
                <a:latin typeface="+mn-lt"/>
                <a:ea typeface="+mn-ea"/>
                <a:cs typeface="+mn-cs"/>
              </a:rPr>
              <a:t>The hospital's negligence caused the infection.</a:t>
            </a:r>
          </a:p>
          <a:p>
            <a:pPr indent="-228600">
              <a:lnSpc>
                <a:spcPct val="90000"/>
              </a:lnSpc>
              <a:buFont typeface="Arial" panose="020B0604020202020204" pitchFamily="34" charset="0"/>
              <a:buChar char="•"/>
            </a:pPr>
            <a:endParaRPr lang="en-US" sz="19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900" b="0" kern="1200" dirty="0">
                <a:solidFill>
                  <a:schemeClr val="tx1"/>
                </a:solidFill>
                <a:latin typeface="+mn-lt"/>
                <a:ea typeface="+mn-ea"/>
                <a:cs typeface="+mn-cs"/>
              </a:rPr>
              <a:t>The patient's condition worsened because of the infection.</a:t>
            </a:r>
          </a:p>
          <a:p>
            <a:pPr indent="-228600">
              <a:lnSpc>
                <a:spcPct val="90000"/>
              </a:lnSpc>
              <a:buFont typeface="Arial" panose="020B0604020202020204" pitchFamily="34" charset="0"/>
              <a:buChar char="•"/>
            </a:pPr>
            <a:endParaRPr lang="en-US" sz="1900" b="0" kern="12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1900" b="0" kern="12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1900" b="0" kern="1200" dirty="0">
              <a:solidFill>
                <a:schemeClr val="tx1"/>
              </a:solidFill>
              <a:latin typeface="+mn-lt"/>
              <a:ea typeface="+mn-ea"/>
              <a:cs typeface="+mn-cs"/>
            </a:endParaRP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12</a:t>
            </a:fld>
            <a:endParaRPr lang="en-US" kern="1200">
              <a:solidFill>
                <a:schemeClr val="tx1">
                  <a:tint val="75000"/>
                </a:schemeClr>
              </a:solidFill>
              <a:latin typeface="+mn-lt"/>
              <a:ea typeface="+mn-ea"/>
              <a:cs typeface="+mn-cs"/>
            </a:endParaRPr>
          </a:p>
        </p:txBody>
      </p:sp>
      <p:sp>
        <p:nvSpPr>
          <p:cNvPr id="7" name="Rectangle 6"/>
          <p:cNvSpPr/>
          <p:nvPr/>
        </p:nvSpPr>
        <p:spPr>
          <a:xfrm>
            <a:off x="182880" y="6198987"/>
            <a:ext cx="8736531" cy="307777"/>
          </a:xfrm>
          <a:prstGeom prst="rect">
            <a:avLst/>
          </a:prstGeom>
        </p:spPr>
        <p:txBody>
          <a:bodyPr wrap="square">
            <a:spAutoFit/>
          </a:bodyPr>
          <a:lstStyle/>
          <a:p>
            <a:pPr>
              <a:spcAft>
                <a:spcPts val="600"/>
              </a:spcAft>
            </a:pPr>
            <a:r>
              <a:rPr lang="en-IN" dirty="0" err="1">
                <a:solidFill>
                  <a:srgbClr val="002060"/>
                </a:solidFill>
              </a:rPr>
              <a:t>McQuoid</a:t>
            </a:r>
            <a:r>
              <a:rPr lang="en-IN" dirty="0">
                <a:solidFill>
                  <a:srgbClr val="002060"/>
                </a:solidFill>
              </a:rPr>
              <a:t>-Mason D, </a:t>
            </a:r>
            <a:r>
              <a:rPr lang="en-IN" dirty="0" err="1">
                <a:solidFill>
                  <a:srgbClr val="002060"/>
                </a:solidFill>
              </a:rPr>
              <a:t>Mahomed</a:t>
            </a:r>
            <a:r>
              <a:rPr lang="en-IN" dirty="0">
                <a:solidFill>
                  <a:srgbClr val="002060"/>
                </a:solidFill>
              </a:rPr>
              <a:t> D. A-Z of Medical Law: Juta Legal and Academic Publishers; 2011.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3300" b="1" kern="1200">
                <a:solidFill>
                  <a:schemeClr val="tx1"/>
                </a:solidFill>
                <a:latin typeface="+mj-lt"/>
                <a:ea typeface="+mj-ea"/>
                <a:cs typeface="+mj-cs"/>
              </a:rPr>
              <a:t>INTENTION NOT TO IMPLEMENT  INFECTION CONTROL</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0" lvl="0" indent="-228600">
              <a:lnSpc>
                <a:spcPct val="90000"/>
              </a:lnSpc>
              <a:spcBef>
                <a:spcPts val="0"/>
              </a:spcBef>
              <a:spcAft>
                <a:spcPts val="600"/>
              </a:spcAft>
              <a:buSzPts val="1600"/>
              <a:buFont typeface="Arial" panose="020B0604020202020204" pitchFamily="34" charset="0"/>
              <a:buChar char="•"/>
            </a:pPr>
            <a:r>
              <a:rPr lang="en-US" sz="1600" b="0" kern="1200" dirty="0">
                <a:solidFill>
                  <a:schemeClr val="tx1"/>
                </a:solidFill>
                <a:latin typeface="+mn-lt"/>
                <a:ea typeface="+mn-ea"/>
                <a:cs typeface="+mn-cs"/>
              </a:rPr>
              <a:t> An intentional failure to implement adequate infection control measures means that the hospitals or hospital managers concerned had either ‘actual’ or ‘eventual’ intention not to implement such measures, </a:t>
            </a:r>
            <a:r>
              <a:rPr lang="en-US" sz="1600" b="0" kern="1200" dirty="0" err="1">
                <a:solidFill>
                  <a:schemeClr val="tx1"/>
                </a:solidFill>
                <a:latin typeface="+mn-lt"/>
                <a:ea typeface="+mn-ea"/>
                <a:cs typeface="+mn-cs"/>
              </a:rPr>
              <a:t>eg.</a:t>
            </a:r>
            <a:r>
              <a:rPr lang="en-US" sz="1600" b="0" kern="1200" dirty="0">
                <a:solidFill>
                  <a:schemeClr val="tx1"/>
                </a:solidFill>
                <a:latin typeface="+mn-lt"/>
                <a:ea typeface="+mn-ea"/>
                <a:cs typeface="+mn-cs"/>
              </a:rPr>
              <a:t> implementation of control measures is minimized to save costs. </a:t>
            </a:r>
          </a:p>
          <a:p>
            <a:pPr marL="0" lvl="0" indent="-228600">
              <a:lnSpc>
                <a:spcPct val="90000"/>
              </a:lnSpc>
              <a:spcBef>
                <a:spcPts val="0"/>
              </a:spcBef>
              <a:spcAft>
                <a:spcPts val="600"/>
              </a:spcAft>
              <a:buSzPts val="1600"/>
              <a:buFont typeface="Arial" panose="020B0604020202020204" pitchFamily="34" charset="0"/>
              <a:buChar char="•"/>
            </a:pPr>
            <a:endParaRPr lang="en-US" sz="1600" b="0" kern="1200" dirty="0">
              <a:solidFill>
                <a:schemeClr val="tx1"/>
              </a:solidFill>
              <a:latin typeface="+mn-lt"/>
              <a:ea typeface="+mn-ea"/>
              <a:cs typeface="+mn-cs"/>
            </a:endParaRPr>
          </a:p>
          <a:p>
            <a:pPr marL="0" lvl="0" indent="-228600">
              <a:lnSpc>
                <a:spcPct val="90000"/>
              </a:lnSpc>
              <a:spcBef>
                <a:spcPts val="0"/>
              </a:spcBef>
              <a:spcAft>
                <a:spcPts val="600"/>
              </a:spcAft>
              <a:buSzPts val="1600"/>
              <a:buFont typeface="Arial" panose="020B0604020202020204" pitchFamily="34" charset="0"/>
              <a:buChar char="•"/>
            </a:pPr>
            <a:r>
              <a:rPr lang="en-US" sz="1600" b="0" kern="1200" dirty="0">
                <a:solidFill>
                  <a:schemeClr val="tx1"/>
                </a:solidFill>
                <a:latin typeface="+mn-lt"/>
                <a:ea typeface="+mn-ea"/>
                <a:cs typeface="+mn-cs"/>
              </a:rPr>
              <a:t> Where ‘actual’ intention is present the wrongdoers decide not to provide certain infection control measures and know that this is wrong. </a:t>
            </a:r>
          </a:p>
          <a:p>
            <a:pPr marL="0" lvl="0" indent="-228600">
              <a:lnSpc>
                <a:spcPct val="90000"/>
              </a:lnSpc>
              <a:spcBef>
                <a:spcPts val="0"/>
              </a:spcBef>
              <a:spcAft>
                <a:spcPts val="600"/>
              </a:spcAft>
              <a:buSzPts val="1600"/>
              <a:buFont typeface="Arial" panose="020B0604020202020204" pitchFamily="34" charset="0"/>
              <a:buChar char="•"/>
            </a:pPr>
            <a:endParaRPr lang="en-US" sz="1600" b="0" kern="1200" dirty="0">
              <a:solidFill>
                <a:schemeClr val="tx1"/>
              </a:solidFill>
              <a:latin typeface="+mn-lt"/>
              <a:ea typeface="+mn-ea"/>
              <a:cs typeface="+mn-cs"/>
            </a:endParaRPr>
          </a:p>
          <a:p>
            <a:pPr marL="0" lvl="0" indent="-228600">
              <a:lnSpc>
                <a:spcPct val="90000"/>
              </a:lnSpc>
              <a:spcBef>
                <a:spcPts val="0"/>
              </a:spcBef>
              <a:spcAft>
                <a:spcPts val="600"/>
              </a:spcAft>
              <a:buSzPts val="1600"/>
              <a:buFont typeface="Arial" panose="020B0604020202020204" pitchFamily="34" charset="0"/>
              <a:buChar char="•"/>
            </a:pPr>
            <a:r>
              <a:rPr lang="en-US" sz="1600" b="0" kern="1200" dirty="0">
                <a:solidFill>
                  <a:schemeClr val="tx1"/>
                </a:solidFill>
                <a:latin typeface="+mn-lt"/>
                <a:ea typeface="+mn-ea"/>
                <a:cs typeface="+mn-cs"/>
              </a:rPr>
              <a:t> Where ‘eventual’ intention is present the wrongdoers subjectively foresee the likelihood of harm to patients if adequate infection control measures are not implemented and do not care whether or not such harm results, i.e. they act with reckless disregard for the consequences of such failure</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13</a:t>
            </a:fld>
            <a:endParaRPr lang="en-US" kern="1200">
              <a:solidFill>
                <a:schemeClr val="tx1">
                  <a:tint val="75000"/>
                </a:schemeClr>
              </a:solidFill>
              <a:latin typeface="+mn-lt"/>
              <a:ea typeface="+mn-ea"/>
              <a:cs typeface="+mn-cs"/>
            </a:endParaRPr>
          </a:p>
        </p:txBody>
      </p:sp>
      <p:sp>
        <p:nvSpPr>
          <p:cNvPr id="7" name="Rectangle 6"/>
          <p:cNvSpPr/>
          <p:nvPr/>
        </p:nvSpPr>
        <p:spPr>
          <a:xfrm>
            <a:off x="0" y="6464969"/>
            <a:ext cx="9143999" cy="307777"/>
          </a:xfrm>
          <a:prstGeom prst="rect">
            <a:avLst/>
          </a:prstGeom>
        </p:spPr>
        <p:txBody>
          <a:bodyPr wrap="square">
            <a:spAutoFit/>
          </a:bodyPr>
          <a:lstStyle/>
          <a:p>
            <a:pPr>
              <a:spcAft>
                <a:spcPts val="600"/>
              </a:spcAft>
            </a:pPr>
            <a:r>
              <a:rPr lang="en-IN" dirty="0" err="1">
                <a:solidFill>
                  <a:srgbClr val="002060"/>
                </a:solidFill>
              </a:rPr>
              <a:t>Carstens</a:t>
            </a:r>
            <a:r>
              <a:rPr lang="en-IN" dirty="0">
                <a:solidFill>
                  <a:srgbClr val="002060"/>
                </a:solidFill>
              </a:rPr>
              <a:t> P, </a:t>
            </a:r>
            <a:r>
              <a:rPr lang="en-IN" dirty="0" err="1">
                <a:solidFill>
                  <a:srgbClr val="002060"/>
                </a:solidFill>
              </a:rPr>
              <a:t>Pearman</a:t>
            </a:r>
            <a:r>
              <a:rPr lang="en-IN" dirty="0">
                <a:solidFill>
                  <a:srgbClr val="002060"/>
                </a:solidFill>
              </a:rPr>
              <a:t> D. Foundational Principles of  Medical Law. Durban: </a:t>
            </a:r>
            <a:r>
              <a:rPr lang="en-IN" dirty="0" err="1">
                <a:solidFill>
                  <a:srgbClr val="002060"/>
                </a:solidFill>
              </a:rPr>
              <a:t>Butterworths</a:t>
            </a:r>
            <a:r>
              <a:rPr lang="en-IN" dirty="0">
                <a:solidFill>
                  <a:srgbClr val="002060"/>
                </a:solidFill>
              </a:rPr>
              <a:t> Lexis </a:t>
            </a:r>
            <a:r>
              <a:rPr lang="en-IN" dirty="0" err="1">
                <a:solidFill>
                  <a:srgbClr val="002060"/>
                </a:solidFill>
              </a:rPr>
              <a:t>Nexis</a:t>
            </a:r>
            <a:r>
              <a:rPr lang="en-IN" dirty="0">
                <a:solidFill>
                  <a:srgbClr val="002060"/>
                </a:solidFill>
              </a:rPr>
              <a:t>; 2007. </a:t>
            </a:r>
            <a:endParaRPr lang="en-IN">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4000" b="1" kern="1200" dirty="0">
                <a:solidFill>
                  <a:schemeClr val="tx1"/>
                </a:solidFill>
                <a:latin typeface="+mj-lt"/>
                <a:ea typeface="+mj-ea"/>
                <a:cs typeface="+mj-cs"/>
              </a:rPr>
              <a:t>NOT ALL HAIs ARE PREVENTABLE</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0" lvl="0" indent="0">
              <a:lnSpc>
                <a:spcPct val="90000"/>
              </a:lnSpc>
              <a:spcBef>
                <a:spcPts val="0"/>
              </a:spcBef>
              <a:spcAft>
                <a:spcPts val="600"/>
              </a:spcAft>
              <a:buSzPts val="1600"/>
              <a:buNone/>
            </a:pPr>
            <a:r>
              <a:rPr lang="en-US" sz="1600" kern="1200" dirty="0">
                <a:solidFill>
                  <a:schemeClr val="tx1"/>
                </a:solidFill>
                <a:latin typeface="+mn-lt"/>
                <a:ea typeface="+mn-ea"/>
                <a:cs typeface="+mn-cs"/>
              </a:rPr>
              <a:t>There are several predisposing factors contributing to HAI. </a:t>
            </a:r>
          </a:p>
          <a:p>
            <a:pPr marL="0" lvl="0" indent="-228600">
              <a:lnSpc>
                <a:spcPct val="90000"/>
              </a:lnSpc>
              <a:spcBef>
                <a:spcPts val="0"/>
              </a:spcBef>
              <a:spcAft>
                <a:spcPts val="600"/>
              </a:spcAft>
              <a:buSzPts val="1600"/>
              <a:buFont typeface="Arial" panose="020B0604020202020204" pitchFamily="34" charset="0"/>
              <a:buChar char="•"/>
            </a:pPr>
            <a:endParaRPr lang="en-US" sz="1600" b="0" kern="1200" dirty="0">
              <a:solidFill>
                <a:schemeClr val="tx1"/>
              </a:solidFill>
              <a:latin typeface="+mn-lt"/>
              <a:ea typeface="+mn-ea"/>
              <a:cs typeface="+mn-cs"/>
            </a:endParaRPr>
          </a:p>
          <a:p>
            <a:pPr marL="0" lvl="0" indent="-228600">
              <a:lnSpc>
                <a:spcPct val="90000"/>
              </a:lnSpc>
              <a:spcBef>
                <a:spcPts val="0"/>
              </a:spcBef>
              <a:spcAft>
                <a:spcPts val="600"/>
              </a:spcAft>
              <a:buSzPts val="1600"/>
              <a:buFont typeface="Arial" panose="020B0604020202020204" pitchFamily="34" charset="0"/>
              <a:buChar char="•"/>
            </a:pPr>
            <a:r>
              <a:rPr lang="en-US" sz="1600" b="0" kern="1200" dirty="0">
                <a:solidFill>
                  <a:schemeClr val="tx1"/>
                </a:solidFill>
                <a:latin typeface="+mn-lt"/>
                <a:ea typeface="+mn-ea"/>
                <a:cs typeface="+mn-cs"/>
              </a:rPr>
              <a:t>It is observed that factors are associated with either an increased risk of colonization   or with decreased host </a:t>
            </a:r>
            <a:r>
              <a:rPr lang="en-US" sz="1600" b="0" kern="1200" dirty="0" err="1">
                <a:solidFill>
                  <a:schemeClr val="tx1"/>
                </a:solidFill>
                <a:latin typeface="+mn-lt"/>
                <a:ea typeface="+mn-ea"/>
                <a:cs typeface="+mn-cs"/>
              </a:rPr>
              <a:t>defence</a:t>
            </a:r>
            <a:r>
              <a:rPr lang="en-US" sz="1600" b="0" kern="1200" dirty="0">
                <a:solidFill>
                  <a:schemeClr val="tx1"/>
                </a:solidFill>
                <a:latin typeface="+mn-lt"/>
                <a:ea typeface="+mn-ea"/>
                <a:cs typeface="+mn-cs"/>
              </a:rPr>
              <a:t>, which could be divided as: </a:t>
            </a:r>
          </a:p>
          <a:p>
            <a:pPr marL="0" lvl="0" indent="-228600">
              <a:lnSpc>
                <a:spcPct val="90000"/>
              </a:lnSpc>
              <a:spcBef>
                <a:spcPts val="0"/>
              </a:spcBef>
              <a:spcAft>
                <a:spcPts val="600"/>
              </a:spcAft>
              <a:buSzPts val="1600"/>
              <a:buFont typeface="Arial" panose="020B0604020202020204" pitchFamily="34" charset="0"/>
              <a:buChar char="•"/>
            </a:pPr>
            <a:endParaRPr lang="en-US" sz="1600" b="0" kern="1200" dirty="0">
              <a:solidFill>
                <a:schemeClr val="tx1"/>
              </a:solidFill>
              <a:latin typeface="+mn-lt"/>
              <a:ea typeface="+mn-ea"/>
              <a:cs typeface="+mn-cs"/>
            </a:endParaRPr>
          </a:p>
          <a:p>
            <a:pPr marL="0" lvl="0" indent="-228600">
              <a:lnSpc>
                <a:spcPct val="90000"/>
              </a:lnSpc>
              <a:spcBef>
                <a:spcPts val="0"/>
              </a:spcBef>
              <a:spcAft>
                <a:spcPts val="600"/>
              </a:spcAft>
              <a:buSzPts val="1600"/>
              <a:buFont typeface="Arial" panose="020B0604020202020204" pitchFamily="34" charset="0"/>
              <a:buChar char="•"/>
            </a:pPr>
            <a:r>
              <a:rPr lang="en-US" sz="1600" b="0" kern="1200" dirty="0">
                <a:solidFill>
                  <a:schemeClr val="tx1"/>
                </a:solidFill>
                <a:latin typeface="+mn-lt"/>
                <a:ea typeface="+mn-ea"/>
                <a:cs typeface="+mn-cs"/>
              </a:rPr>
              <a:t>  those related to underlying health impairment such as age, smoking habits, diabetes;</a:t>
            </a:r>
          </a:p>
          <a:p>
            <a:pPr marL="0" lvl="0" indent="-228600">
              <a:lnSpc>
                <a:spcPct val="90000"/>
              </a:lnSpc>
              <a:spcBef>
                <a:spcPts val="0"/>
              </a:spcBef>
              <a:spcAft>
                <a:spcPts val="600"/>
              </a:spcAft>
              <a:buSzPts val="1600"/>
              <a:buFont typeface="Arial" panose="020B0604020202020204" pitchFamily="34" charset="0"/>
              <a:buChar char="•"/>
            </a:pPr>
            <a:endParaRPr lang="en-US" sz="1600" b="0" kern="1200" dirty="0">
              <a:solidFill>
                <a:schemeClr val="tx1"/>
              </a:solidFill>
              <a:latin typeface="+mn-lt"/>
              <a:ea typeface="+mn-ea"/>
              <a:cs typeface="+mn-cs"/>
            </a:endParaRPr>
          </a:p>
          <a:p>
            <a:pPr marL="0" lvl="0" indent="-228600">
              <a:lnSpc>
                <a:spcPct val="90000"/>
              </a:lnSpc>
              <a:spcBef>
                <a:spcPts val="0"/>
              </a:spcBef>
              <a:spcAft>
                <a:spcPts val="600"/>
              </a:spcAft>
              <a:buSzPts val="1600"/>
              <a:buFont typeface="Arial" panose="020B0604020202020204" pitchFamily="34" charset="0"/>
              <a:buChar char="•"/>
            </a:pPr>
            <a:r>
              <a:rPr lang="en-US" sz="1600" b="0" kern="1200" dirty="0">
                <a:solidFill>
                  <a:schemeClr val="tx1"/>
                </a:solidFill>
                <a:latin typeface="+mn-lt"/>
                <a:ea typeface="+mn-ea"/>
                <a:cs typeface="+mn-cs"/>
              </a:rPr>
              <a:t>  those related to the acute disease process such as surgery or burns; </a:t>
            </a:r>
          </a:p>
          <a:p>
            <a:pPr marL="0" lvl="0" indent="-228600">
              <a:lnSpc>
                <a:spcPct val="90000"/>
              </a:lnSpc>
              <a:spcBef>
                <a:spcPts val="0"/>
              </a:spcBef>
              <a:spcAft>
                <a:spcPts val="600"/>
              </a:spcAft>
              <a:buSzPts val="1600"/>
              <a:buFont typeface="Arial" panose="020B0604020202020204" pitchFamily="34" charset="0"/>
              <a:buChar char="•"/>
            </a:pPr>
            <a:endParaRPr lang="en-US" sz="1600" b="0" kern="1200" dirty="0">
              <a:solidFill>
                <a:schemeClr val="tx1"/>
              </a:solidFill>
              <a:latin typeface="+mn-lt"/>
              <a:ea typeface="+mn-ea"/>
              <a:cs typeface="+mn-cs"/>
            </a:endParaRPr>
          </a:p>
          <a:p>
            <a:pPr marL="0" lvl="0" indent="-228600">
              <a:lnSpc>
                <a:spcPct val="90000"/>
              </a:lnSpc>
              <a:spcBef>
                <a:spcPts val="0"/>
              </a:spcBef>
              <a:spcAft>
                <a:spcPts val="600"/>
              </a:spcAft>
              <a:buSzPts val="1600"/>
              <a:buFont typeface="Arial" panose="020B0604020202020204" pitchFamily="34" charset="0"/>
              <a:buChar char="•"/>
            </a:pPr>
            <a:r>
              <a:rPr lang="en-US" sz="1600" b="0" kern="1200" dirty="0">
                <a:solidFill>
                  <a:schemeClr val="tx1"/>
                </a:solidFill>
                <a:latin typeface="+mn-lt"/>
                <a:ea typeface="+mn-ea"/>
                <a:cs typeface="+mn-cs"/>
              </a:rPr>
              <a:t>  those related to the use of invasive procedures or other mode of treatment.</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14</a:t>
            </a:fld>
            <a:endParaRPr lang="en-US" kern="1200">
              <a:solidFill>
                <a:schemeClr val="tx1">
                  <a:tint val="75000"/>
                </a:schemeClr>
              </a:solidFill>
              <a:latin typeface="+mn-lt"/>
              <a:ea typeface="+mn-ea"/>
              <a:cs typeface="+mn-cs"/>
            </a:endParaRPr>
          </a:p>
        </p:txBody>
      </p:sp>
      <p:sp>
        <p:nvSpPr>
          <p:cNvPr id="7" name="Rectangle 6"/>
          <p:cNvSpPr/>
          <p:nvPr/>
        </p:nvSpPr>
        <p:spPr>
          <a:xfrm>
            <a:off x="0" y="6464969"/>
            <a:ext cx="9143999" cy="307777"/>
          </a:xfrm>
          <a:prstGeom prst="rect">
            <a:avLst/>
          </a:prstGeom>
        </p:spPr>
        <p:txBody>
          <a:bodyPr wrap="square">
            <a:spAutoFit/>
          </a:bodyPr>
          <a:lstStyle/>
          <a:p>
            <a:pPr>
              <a:spcAft>
                <a:spcPts val="600"/>
              </a:spcAft>
            </a:pPr>
            <a:r>
              <a:rPr lang="en-IN" dirty="0" err="1">
                <a:solidFill>
                  <a:srgbClr val="002060"/>
                </a:solidFill>
              </a:rPr>
              <a:t>Carstens</a:t>
            </a:r>
            <a:r>
              <a:rPr lang="en-IN" dirty="0">
                <a:solidFill>
                  <a:srgbClr val="002060"/>
                </a:solidFill>
              </a:rPr>
              <a:t> P, </a:t>
            </a:r>
            <a:r>
              <a:rPr lang="en-IN" dirty="0" err="1">
                <a:solidFill>
                  <a:srgbClr val="002060"/>
                </a:solidFill>
              </a:rPr>
              <a:t>Pearman</a:t>
            </a:r>
            <a:r>
              <a:rPr lang="en-IN" dirty="0">
                <a:solidFill>
                  <a:srgbClr val="002060"/>
                </a:solidFill>
              </a:rPr>
              <a:t> D. Foundational Principles of  Medical Law. Durban: </a:t>
            </a:r>
            <a:r>
              <a:rPr lang="en-IN" dirty="0" err="1">
                <a:solidFill>
                  <a:srgbClr val="002060"/>
                </a:solidFill>
              </a:rPr>
              <a:t>Butterworths</a:t>
            </a:r>
            <a:r>
              <a:rPr lang="en-IN" dirty="0">
                <a:solidFill>
                  <a:srgbClr val="002060"/>
                </a:solidFill>
              </a:rPr>
              <a:t> Lexis </a:t>
            </a:r>
            <a:r>
              <a:rPr lang="en-IN" dirty="0" err="1">
                <a:solidFill>
                  <a:srgbClr val="002060"/>
                </a:solidFill>
              </a:rPr>
              <a:t>Nexis</a:t>
            </a:r>
            <a:r>
              <a:rPr lang="en-IN" dirty="0">
                <a:solidFill>
                  <a:srgbClr val="002060"/>
                </a:solidFill>
              </a:rPr>
              <a:t>; 2007. </a:t>
            </a:r>
            <a:endParaRPr lang="en-IN">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4000" b="1" kern="1200">
                <a:solidFill>
                  <a:schemeClr val="tx1"/>
                </a:solidFill>
                <a:latin typeface="+mj-lt"/>
                <a:ea typeface="+mj-ea"/>
                <a:cs typeface="+mj-cs"/>
              </a:rPr>
              <a:t>LAWSUITS ALLEGING NEGLIGENCE</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228600" indent="0">
              <a:lnSpc>
                <a:spcPct val="90000"/>
              </a:lnSpc>
              <a:buNone/>
            </a:pPr>
            <a:r>
              <a:rPr lang="en-US" sz="1600" kern="1200" dirty="0">
                <a:solidFill>
                  <a:schemeClr val="tx1"/>
                </a:solidFill>
                <a:latin typeface="+mn-lt"/>
                <a:ea typeface="+mn-ea"/>
                <a:cs typeface="+mn-cs"/>
              </a:rPr>
              <a:t>Lawsuits alleging negligence on the part of the practitioner focus on:</a:t>
            </a:r>
          </a:p>
          <a:p>
            <a:pPr indent="-228600">
              <a:lnSpc>
                <a:spcPct val="90000"/>
              </a:lnSpc>
              <a:buFont typeface="Arial" panose="020B0604020202020204" pitchFamily="34" charset="0"/>
              <a:buChar char="•"/>
            </a:pPr>
            <a:endParaRPr lang="en-US" sz="160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Failure to prescribe indicated antibiotics.</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Failure to adequately screen for sensitivity or properly monitor antibiotics use.</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Prescribing antibiotics that are clinically contraindicated.</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Inappropriate use of antibiotics for surgical prophylaxis.</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The subtherapeutic use of antibiotics.</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15</a:t>
            </a:fld>
            <a:endParaRPr lang="en-US" kern="1200">
              <a:solidFill>
                <a:schemeClr val="tx1">
                  <a:tint val="75000"/>
                </a:schemeClr>
              </a:solidFill>
              <a:latin typeface="+mn-lt"/>
              <a:ea typeface="+mn-ea"/>
              <a:cs typeface="+mn-cs"/>
            </a:endParaRPr>
          </a:p>
        </p:txBody>
      </p:sp>
      <p:sp>
        <p:nvSpPr>
          <p:cNvPr id="7" name="Rectangle 6"/>
          <p:cNvSpPr/>
          <p:nvPr/>
        </p:nvSpPr>
        <p:spPr>
          <a:xfrm>
            <a:off x="0" y="6464969"/>
            <a:ext cx="9143999" cy="307777"/>
          </a:xfrm>
          <a:prstGeom prst="rect">
            <a:avLst/>
          </a:prstGeom>
        </p:spPr>
        <p:txBody>
          <a:bodyPr wrap="square">
            <a:spAutoFit/>
          </a:bodyPr>
          <a:lstStyle/>
          <a:p>
            <a:pPr>
              <a:spcAft>
                <a:spcPts val="600"/>
              </a:spcAft>
            </a:pPr>
            <a:r>
              <a:rPr lang="en-IN" dirty="0" err="1">
                <a:solidFill>
                  <a:srgbClr val="002060"/>
                </a:solidFill>
              </a:rPr>
              <a:t>Carstens</a:t>
            </a:r>
            <a:r>
              <a:rPr lang="en-IN" dirty="0">
                <a:solidFill>
                  <a:srgbClr val="002060"/>
                </a:solidFill>
              </a:rPr>
              <a:t> P, </a:t>
            </a:r>
            <a:r>
              <a:rPr lang="en-IN" dirty="0" err="1">
                <a:solidFill>
                  <a:srgbClr val="002060"/>
                </a:solidFill>
              </a:rPr>
              <a:t>Pearman</a:t>
            </a:r>
            <a:r>
              <a:rPr lang="en-IN" dirty="0">
                <a:solidFill>
                  <a:srgbClr val="002060"/>
                </a:solidFill>
              </a:rPr>
              <a:t> D. Foundational Principles of  Medical Law. Durban: </a:t>
            </a:r>
            <a:r>
              <a:rPr lang="en-IN" dirty="0" err="1">
                <a:solidFill>
                  <a:srgbClr val="002060"/>
                </a:solidFill>
              </a:rPr>
              <a:t>Butterworths</a:t>
            </a:r>
            <a:r>
              <a:rPr lang="en-IN" dirty="0">
                <a:solidFill>
                  <a:srgbClr val="002060"/>
                </a:solidFill>
              </a:rPr>
              <a:t> Lexis </a:t>
            </a:r>
            <a:r>
              <a:rPr lang="en-IN" dirty="0" err="1">
                <a:solidFill>
                  <a:srgbClr val="002060"/>
                </a:solidFill>
              </a:rPr>
              <a:t>Nexis</a:t>
            </a:r>
            <a:r>
              <a:rPr lang="en-IN" dirty="0">
                <a:solidFill>
                  <a:srgbClr val="002060"/>
                </a:solidFill>
              </a:rPr>
              <a:t>; 2007. </a:t>
            </a:r>
            <a:endParaRPr lang="en-IN">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3300" b="1" kern="1200">
                <a:solidFill>
                  <a:schemeClr val="tx1"/>
                </a:solidFill>
                <a:latin typeface="+mj-lt"/>
                <a:ea typeface="+mj-ea"/>
                <a:cs typeface="+mj-cs"/>
              </a:rPr>
              <a:t>DUTY OF CARE &amp; CONTRIBUTORY NEGLIGENCE</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indent="-228600">
              <a:lnSpc>
                <a:spcPct val="90000"/>
              </a:lnSpc>
              <a:buFont typeface="Arial" panose="020B0604020202020204" pitchFamily="34" charset="0"/>
              <a:buChar char="•"/>
            </a:pPr>
            <a:r>
              <a:rPr lang="en-US" sz="1600" b="0" kern="1200">
                <a:solidFill>
                  <a:schemeClr val="tx1"/>
                </a:solidFill>
                <a:latin typeface="+mn-lt"/>
                <a:ea typeface="+mn-ea"/>
                <a:cs typeface="+mn-cs"/>
              </a:rPr>
              <a:t>Hospitals and healthcare providers owe a duty of care to their patients to provide a clean and infection-free environment. </a:t>
            </a:r>
          </a:p>
          <a:p>
            <a:pPr indent="-228600">
              <a:lnSpc>
                <a:spcPct val="90000"/>
              </a:lnSpc>
              <a:buFont typeface="Arial" panose="020B0604020202020204" pitchFamily="34" charset="0"/>
              <a:buChar char="•"/>
            </a:pPr>
            <a:endParaRPr lang="en-US" sz="16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a:solidFill>
                  <a:schemeClr val="tx1"/>
                </a:solidFill>
                <a:latin typeface="+mn-lt"/>
                <a:ea typeface="+mn-ea"/>
                <a:cs typeface="+mn-cs"/>
              </a:rPr>
              <a:t>Similarly, patients also owe a duty to comply with all medical instructions both during hospital stay and afterwards. In a malpractice lawsuit, a patient may be held responsible for contributory negligence, if the patient did not comply with the medical instructions, resulting in harm related to HAI. </a:t>
            </a:r>
          </a:p>
          <a:p>
            <a:pPr indent="-228600">
              <a:lnSpc>
                <a:spcPct val="90000"/>
              </a:lnSpc>
              <a:buFont typeface="Arial" panose="020B0604020202020204" pitchFamily="34" charset="0"/>
              <a:buChar char="•"/>
            </a:pPr>
            <a:endParaRPr lang="en-US" sz="16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a:solidFill>
                  <a:schemeClr val="tx1"/>
                </a:solidFill>
                <a:latin typeface="+mn-lt"/>
                <a:ea typeface="+mn-ea"/>
                <a:cs typeface="+mn-cs"/>
              </a:rPr>
              <a:t>For example, if a patient failed to receive recommended follow-up treatment to change wound dressings, or did not take recommended antibiotic medications, a court may determine that the patient is entitled to reduce quantum of compensation or even no compensation at all.</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16</a:t>
            </a:fld>
            <a:endParaRPr lang="en-US" kern="1200">
              <a:solidFill>
                <a:schemeClr val="tx1">
                  <a:tint val="75000"/>
                </a:schemeClr>
              </a:solidFill>
              <a:latin typeface="+mn-lt"/>
              <a:ea typeface="+mn-ea"/>
              <a:cs typeface="+mn-cs"/>
            </a:endParaRPr>
          </a:p>
        </p:txBody>
      </p:sp>
      <p:sp>
        <p:nvSpPr>
          <p:cNvPr id="7" name="Rectangle 6"/>
          <p:cNvSpPr/>
          <p:nvPr/>
        </p:nvSpPr>
        <p:spPr>
          <a:xfrm>
            <a:off x="0" y="6464969"/>
            <a:ext cx="9143999" cy="307777"/>
          </a:xfrm>
          <a:prstGeom prst="rect">
            <a:avLst/>
          </a:prstGeom>
        </p:spPr>
        <p:txBody>
          <a:bodyPr wrap="square">
            <a:spAutoFit/>
          </a:bodyPr>
          <a:lstStyle/>
          <a:p>
            <a:pPr>
              <a:spcAft>
                <a:spcPts val="600"/>
              </a:spcAft>
            </a:pPr>
            <a:r>
              <a:rPr lang="en-IN" dirty="0" err="1">
                <a:solidFill>
                  <a:srgbClr val="002060"/>
                </a:solidFill>
              </a:rPr>
              <a:t>Carstens</a:t>
            </a:r>
            <a:r>
              <a:rPr lang="en-IN" dirty="0">
                <a:solidFill>
                  <a:srgbClr val="002060"/>
                </a:solidFill>
              </a:rPr>
              <a:t> P, </a:t>
            </a:r>
            <a:r>
              <a:rPr lang="en-IN" dirty="0" err="1">
                <a:solidFill>
                  <a:srgbClr val="002060"/>
                </a:solidFill>
              </a:rPr>
              <a:t>Pearman</a:t>
            </a:r>
            <a:r>
              <a:rPr lang="en-IN" dirty="0">
                <a:solidFill>
                  <a:srgbClr val="002060"/>
                </a:solidFill>
              </a:rPr>
              <a:t> D. Foundational Principles of  Medical Law. Durban: </a:t>
            </a:r>
            <a:r>
              <a:rPr lang="en-IN" dirty="0" err="1">
                <a:solidFill>
                  <a:srgbClr val="002060"/>
                </a:solidFill>
              </a:rPr>
              <a:t>Butterworths</a:t>
            </a:r>
            <a:r>
              <a:rPr lang="en-IN" dirty="0">
                <a:solidFill>
                  <a:srgbClr val="002060"/>
                </a:solidFill>
              </a:rPr>
              <a:t> Lexis </a:t>
            </a:r>
            <a:r>
              <a:rPr lang="en-IN" dirty="0" err="1">
                <a:solidFill>
                  <a:srgbClr val="002060"/>
                </a:solidFill>
              </a:rPr>
              <a:t>Nexis</a:t>
            </a:r>
            <a:r>
              <a:rPr lang="en-IN" dirty="0">
                <a:solidFill>
                  <a:srgbClr val="002060"/>
                </a:solidFill>
              </a:rPr>
              <a:t>; 2007. </a:t>
            </a:r>
            <a:endParaRPr lang="en-IN">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algn="l">
              <a:lnSpc>
                <a:spcPct val="90000"/>
              </a:lnSpc>
              <a:spcBef>
                <a:spcPct val="0"/>
              </a:spcBef>
            </a:pPr>
            <a:r>
              <a:rPr lang="en-US" sz="4000" b="1" kern="1200">
                <a:solidFill>
                  <a:schemeClr val="tx1"/>
                </a:solidFill>
                <a:latin typeface="+mj-lt"/>
                <a:ea typeface="+mj-ea"/>
                <a:cs typeface="+mj-cs"/>
              </a:rPr>
              <a:t>CASES AND LAWS RELATED TO HAI</a:t>
            </a:r>
            <a:endParaRPr lang="en-US" sz="4000" kern="1200">
              <a:solidFill>
                <a:schemeClr val="tx1"/>
              </a:solidFill>
              <a:latin typeface="+mj-lt"/>
              <a:ea typeface="+mj-ea"/>
              <a:cs typeface="+mj-cs"/>
            </a:endParaRP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0" lvl="0" indent="0">
              <a:lnSpc>
                <a:spcPct val="90000"/>
              </a:lnSpc>
              <a:spcBef>
                <a:spcPts val="0"/>
              </a:spcBef>
              <a:buSzPts val="1600"/>
              <a:buNone/>
            </a:pPr>
            <a:r>
              <a:rPr lang="en-US" sz="1800" kern="1200" dirty="0">
                <a:solidFill>
                  <a:schemeClr val="tx1"/>
                </a:solidFill>
                <a:latin typeface="+mn-lt"/>
                <a:ea typeface="+mn-ea"/>
                <a:cs typeface="+mn-cs"/>
              </a:rPr>
              <a:t>CASE 1: PATIENT SUFFERED HEPATITIS C INFECTION</a:t>
            </a:r>
            <a:endParaRPr lang="en-US" sz="1800" b="0" kern="1200" dirty="0">
              <a:solidFill>
                <a:schemeClr val="tx1"/>
              </a:solidFill>
              <a:latin typeface="+mn-lt"/>
              <a:ea typeface="+mn-ea"/>
              <a:cs typeface="+mn-cs"/>
            </a:endParaRPr>
          </a:p>
          <a:p>
            <a:pPr marL="0" lvl="0" indent="-228600">
              <a:lnSpc>
                <a:spcPct val="90000"/>
              </a:lnSpc>
              <a:spcBef>
                <a:spcPts val="0"/>
              </a:spcBef>
              <a:buSzPts val="1600"/>
              <a:buFont typeface="Arial" panose="020B0604020202020204" pitchFamily="34" charset="0"/>
              <a:buChar char="•"/>
            </a:pPr>
            <a:endParaRPr lang="en-US" sz="18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800" kern="1200" dirty="0">
                <a:solidFill>
                  <a:schemeClr val="tx1"/>
                </a:solidFill>
                <a:latin typeface="+mn-lt"/>
                <a:ea typeface="+mn-ea"/>
                <a:cs typeface="+mn-cs"/>
              </a:rPr>
              <a:t>	Facts of the Case</a:t>
            </a:r>
          </a:p>
          <a:p>
            <a:pPr indent="-228600">
              <a:lnSpc>
                <a:spcPct val="90000"/>
              </a:lnSpc>
              <a:buFont typeface="Arial" panose="020B0604020202020204" pitchFamily="34" charset="0"/>
              <a:buChar char="•"/>
            </a:pPr>
            <a:endParaRPr lang="en-US" sz="180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800" b="0" kern="1200" dirty="0">
                <a:solidFill>
                  <a:schemeClr val="tx1"/>
                </a:solidFill>
                <a:latin typeface="+mn-lt"/>
                <a:ea typeface="+mn-ea"/>
                <a:cs typeface="+mn-cs"/>
              </a:rPr>
              <a:t>The patient was operated for vaginal hysterectomy. After surgery, the patient made an uneventful recovery and was discharged. </a:t>
            </a:r>
          </a:p>
          <a:p>
            <a:pPr indent="-228600">
              <a:lnSpc>
                <a:spcPct val="90000"/>
              </a:lnSpc>
              <a:buFont typeface="Arial" panose="020B0604020202020204" pitchFamily="34" charset="0"/>
              <a:buChar char="•"/>
            </a:pPr>
            <a:endParaRPr lang="en-US" sz="18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800" b="0" kern="1200" dirty="0">
                <a:solidFill>
                  <a:schemeClr val="tx1"/>
                </a:solidFill>
                <a:latin typeface="+mn-lt"/>
                <a:ea typeface="+mn-ea"/>
                <a:cs typeface="+mn-cs"/>
              </a:rPr>
              <a:t>Though 2 units of blood were reserved for her, no transfusion had been necessary. </a:t>
            </a:r>
          </a:p>
          <a:p>
            <a:pPr indent="-228600">
              <a:lnSpc>
                <a:spcPct val="90000"/>
              </a:lnSpc>
              <a:buFont typeface="Arial" panose="020B0604020202020204" pitchFamily="34" charset="0"/>
              <a:buChar char="•"/>
            </a:pPr>
            <a:endParaRPr lang="en-US" sz="18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800" b="0" kern="1200" dirty="0">
                <a:solidFill>
                  <a:schemeClr val="tx1"/>
                </a:solidFill>
                <a:latin typeface="+mn-lt"/>
                <a:ea typeface="+mn-ea"/>
                <a:cs typeface="+mn-cs"/>
              </a:rPr>
              <a:t>A month later, the patient developed jaundice. On subsequent investigations, she was tested positive for hepatitis C virus (HCV).</a:t>
            </a:r>
          </a:p>
          <a:p>
            <a:pPr indent="-228600">
              <a:lnSpc>
                <a:spcPct val="90000"/>
              </a:lnSpc>
              <a:buFont typeface="Arial" panose="020B0604020202020204" pitchFamily="34" charset="0"/>
              <a:buChar char="•"/>
            </a:pPr>
            <a:endParaRPr lang="en-US" sz="1800" b="0" kern="12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1800" b="0" kern="1200" dirty="0">
              <a:solidFill>
                <a:schemeClr val="tx1"/>
              </a:solidFill>
              <a:latin typeface="+mn-lt"/>
              <a:ea typeface="+mn-ea"/>
              <a:cs typeface="+mn-cs"/>
            </a:endParaRP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17</a:t>
            </a:fld>
            <a:endParaRPr lang="en-US" kern="1200">
              <a:solidFill>
                <a:schemeClr val="tx1">
                  <a:tint val="75000"/>
                </a:schemeClr>
              </a:solidFill>
              <a:latin typeface="+mn-lt"/>
              <a:ea typeface="+mn-ea"/>
              <a:cs typeface="+mn-cs"/>
            </a:endParaRPr>
          </a:p>
        </p:txBody>
      </p:sp>
      <p:sp>
        <p:nvSpPr>
          <p:cNvPr id="7" name="Rectangle 6"/>
          <p:cNvSpPr/>
          <p:nvPr/>
        </p:nvSpPr>
        <p:spPr>
          <a:xfrm>
            <a:off x="0" y="5906599"/>
            <a:ext cx="9144000" cy="523220"/>
          </a:xfrm>
          <a:prstGeom prst="rect">
            <a:avLst/>
          </a:prstGeom>
        </p:spPr>
        <p:txBody>
          <a:bodyPr wrap="square">
            <a:spAutoFit/>
          </a:bodyPr>
          <a:lstStyle/>
          <a:p>
            <a:pPr>
              <a:spcAft>
                <a:spcPts val="600"/>
              </a:spcAft>
            </a:pPr>
            <a:r>
              <a:rPr lang="en-IN" dirty="0">
                <a:solidFill>
                  <a:srgbClr val="002060"/>
                </a:solidFill>
              </a:rPr>
              <a:t>https://timesofindia.indiatimes.com/city/mumbai/sobo-hosp-7-docs-told-to-pay-rs-6l-to-woman-who-got-hepatitis-cafter-hysterectomy/articleshow/69191871.cms.</a:t>
            </a:r>
            <a:endParaRPr lang="en-IN">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28">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230" name="Rectangle 229">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962222" y="1238080"/>
            <a:ext cx="7387313" cy="1349671"/>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4300" b="1" kern="1200">
                <a:solidFill>
                  <a:schemeClr val="tx1"/>
                </a:solidFill>
                <a:latin typeface="+mj-lt"/>
                <a:ea typeface="+mj-ea"/>
                <a:cs typeface="+mj-cs"/>
              </a:rPr>
              <a:t>COMPLAINANT’S ALLEGATION</a:t>
            </a:r>
          </a:p>
        </p:txBody>
      </p:sp>
      <p:sp>
        <p:nvSpPr>
          <p:cNvPr id="221" name="Google Shape;221;p22"/>
          <p:cNvSpPr txBox="1">
            <a:spLocks noGrp="1"/>
          </p:cNvSpPr>
          <p:nvPr>
            <p:ph type="body" idx="3"/>
          </p:nvPr>
        </p:nvSpPr>
        <p:spPr>
          <a:xfrm>
            <a:off x="966978" y="2902913"/>
            <a:ext cx="7387313" cy="3032168"/>
          </a:xfrm>
          <a:prstGeom prst="rect">
            <a:avLst/>
          </a:prstGeom>
        </p:spPr>
        <p:txBody>
          <a:bodyPr spcFirstLastPara="1" vert="horz" lIns="91440" tIns="45720" rIns="91440" bIns="45720" rtlCol="0" anchor="ctr" anchorCtr="0">
            <a:normAutofit/>
          </a:bodyPr>
          <a:lstStyle/>
          <a:p>
            <a:pPr indent="-228600">
              <a:lnSpc>
                <a:spcPct val="90000"/>
              </a:lnSpc>
              <a:buFont typeface="Arial" panose="020B0604020202020204" pitchFamily="34" charset="0"/>
              <a:buChar char="•"/>
            </a:pPr>
            <a:r>
              <a:rPr lang="en-US" b="0" kern="1200" dirty="0">
                <a:solidFill>
                  <a:schemeClr val="tx1"/>
                </a:solidFill>
                <a:latin typeface="+mn-lt"/>
                <a:ea typeface="+mn-ea"/>
                <a:cs typeface="+mn-cs"/>
              </a:rPr>
              <a:t>The patient filed a complaint in the Consumer Forum claiming that, she had acquired the infection during her hospital stay on account of the negligence of the doctors and hospital.</a:t>
            </a:r>
          </a:p>
          <a:p>
            <a:pPr indent="-228600">
              <a:lnSpc>
                <a:spcPct val="90000"/>
              </a:lnSpc>
              <a:buFont typeface="Arial" panose="020B0604020202020204" pitchFamily="34" charset="0"/>
              <a:buChar char="•"/>
            </a:pPr>
            <a:endParaRPr lang="en-US"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b="0" kern="1200" dirty="0">
                <a:solidFill>
                  <a:schemeClr val="tx1"/>
                </a:solidFill>
                <a:latin typeface="+mn-lt"/>
                <a:ea typeface="+mn-ea"/>
                <a:cs typeface="+mn-cs"/>
              </a:rPr>
              <a:t>Irreparable and grave harm had been caused to her by this negligence resulting in an incurable disease. A sum of ` 25 lakhs was claimed as compensation. </a:t>
            </a:r>
          </a:p>
          <a:p>
            <a:pPr indent="-228600">
              <a:lnSpc>
                <a:spcPct val="90000"/>
              </a:lnSpc>
              <a:buFont typeface="Arial" panose="020B0604020202020204" pitchFamily="34" charset="0"/>
              <a:buChar char="•"/>
            </a:pPr>
            <a:endParaRPr lang="en-US" b="0" kern="1200" dirty="0">
              <a:solidFill>
                <a:schemeClr val="tx1"/>
              </a:solidFill>
              <a:latin typeface="+mn-lt"/>
              <a:ea typeface="+mn-ea"/>
              <a:cs typeface="+mn-cs"/>
            </a:endParaRPr>
          </a:p>
          <a:p>
            <a:pPr marL="228600" indent="0">
              <a:lnSpc>
                <a:spcPct val="90000"/>
              </a:lnSpc>
              <a:buNone/>
            </a:pPr>
            <a:r>
              <a:rPr lang="en-US" b="0" kern="1200" dirty="0">
                <a:solidFill>
                  <a:schemeClr val="tx1"/>
                </a:solidFill>
                <a:latin typeface="+mn-lt"/>
                <a:ea typeface="+mn-ea"/>
                <a:cs typeface="+mn-cs"/>
              </a:rPr>
              <a:t>	</a:t>
            </a:r>
          </a:p>
          <a:p>
            <a:pPr indent="-228600">
              <a:lnSpc>
                <a:spcPct val="90000"/>
              </a:lnSpc>
              <a:buFont typeface="Arial" panose="020B0604020202020204" pitchFamily="34" charset="0"/>
              <a:buChar char="•"/>
            </a:pPr>
            <a:r>
              <a:rPr lang="en-US" b="0" kern="1200" dirty="0">
                <a:solidFill>
                  <a:schemeClr val="tx1"/>
                </a:solidFill>
                <a:latin typeface="+mn-lt"/>
                <a:ea typeface="+mn-ea"/>
                <a:cs typeface="+mn-cs"/>
              </a:rPr>
              <a:t>	</a:t>
            </a:r>
            <a:r>
              <a:rPr lang="en-US" kern="1200" dirty="0">
                <a:solidFill>
                  <a:schemeClr val="tx1"/>
                </a:solidFill>
                <a:latin typeface="+mn-lt"/>
                <a:ea typeface="+mn-ea"/>
                <a:cs typeface="+mn-cs"/>
              </a:rPr>
              <a:t>The following allegations were made by the complainant:</a:t>
            </a:r>
          </a:p>
          <a:p>
            <a:pPr indent="-228600">
              <a:lnSpc>
                <a:spcPct val="90000"/>
              </a:lnSpc>
              <a:buFont typeface="Arial" panose="020B0604020202020204" pitchFamily="34" charset="0"/>
              <a:buChar char="•"/>
            </a:pPr>
            <a:endParaRPr lang="en-US"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b="0" kern="1200" dirty="0">
                <a:solidFill>
                  <a:schemeClr val="tx1"/>
                </a:solidFill>
                <a:latin typeface="+mn-lt"/>
                <a:ea typeface="+mn-ea"/>
                <a:cs typeface="+mn-cs"/>
              </a:rPr>
              <a:t>She was thoroughly investigated preoperatively and had been certified free from HCV.</a:t>
            </a:r>
          </a:p>
          <a:p>
            <a:pPr indent="-228600">
              <a:lnSpc>
                <a:spcPct val="90000"/>
              </a:lnSpc>
              <a:buFont typeface="Arial" panose="020B0604020202020204" pitchFamily="34" charset="0"/>
              <a:buChar char="•"/>
            </a:pPr>
            <a:endParaRPr lang="en-US" b="0" kern="1200" dirty="0">
              <a:solidFill>
                <a:schemeClr val="tx1"/>
              </a:solidFill>
              <a:latin typeface="+mn-lt"/>
              <a:ea typeface="+mn-ea"/>
              <a:cs typeface="+mn-cs"/>
            </a:endParaRPr>
          </a:p>
        </p:txBody>
      </p:sp>
      <p:sp>
        <p:nvSpPr>
          <p:cNvPr id="222" name="Google Shape;222;p22"/>
          <p:cNvSpPr txBox="1">
            <a:spLocks noGrp="1"/>
          </p:cNvSpPr>
          <p:nvPr>
            <p:ph type="sldNum" idx="12"/>
          </p:nvPr>
        </p:nvSpPr>
        <p:spPr>
          <a:xfrm>
            <a:off x="6457950" y="6492240"/>
            <a:ext cx="1891585"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18</a:t>
            </a:fld>
            <a:endParaRPr lang="en-US" kern="1200">
              <a:solidFill>
                <a:schemeClr val="tx1">
                  <a:tint val="75000"/>
                </a:schemeClr>
              </a:solidFill>
              <a:latin typeface="+mn-lt"/>
              <a:ea typeface="+mn-ea"/>
              <a:cs typeface="+mn-cs"/>
            </a:endParaRPr>
          </a:p>
        </p:txBody>
      </p:sp>
      <p:sp>
        <p:nvSpPr>
          <p:cNvPr id="7" name="Rectangle 6"/>
          <p:cNvSpPr/>
          <p:nvPr/>
        </p:nvSpPr>
        <p:spPr>
          <a:xfrm>
            <a:off x="0" y="5906599"/>
            <a:ext cx="9144000" cy="523220"/>
          </a:xfrm>
          <a:prstGeom prst="rect">
            <a:avLst/>
          </a:prstGeom>
        </p:spPr>
        <p:txBody>
          <a:bodyPr wrap="square">
            <a:spAutoFit/>
          </a:bodyPr>
          <a:lstStyle/>
          <a:p>
            <a:pPr>
              <a:spcAft>
                <a:spcPts val="600"/>
              </a:spcAft>
            </a:pPr>
            <a:r>
              <a:rPr lang="en-IN" dirty="0">
                <a:solidFill>
                  <a:srgbClr val="002060"/>
                </a:solidFill>
              </a:rPr>
              <a:t>https://timesofindia.indiatimes.com/city/mumbai/sobo-hosp-7-docs-told-to-pay-rs-6l-to-woman-who-got-hepatitis-cafter-hysterectomy/articleshow/69191871.cms.</a:t>
            </a:r>
            <a:endParaRPr lang="en-IN">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4000" b="1" kern="1200">
                <a:solidFill>
                  <a:schemeClr val="tx1"/>
                </a:solidFill>
                <a:latin typeface="+mj-lt"/>
                <a:ea typeface="+mj-ea"/>
                <a:cs typeface="+mj-cs"/>
              </a:rPr>
              <a:t>COMPLAINANT’S ALLEGATION</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indent="-228600">
              <a:lnSpc>
                <a:spcPct val="90000"/>
              </a:lnSpc>
              <a:buFont typeface="Arial" panose="020B0604020202020204" pitchFamily="34" charset="0"/>
              <a:buChar char="•"/>
            </a:pPr>
            <a:r>
              <a:rPr lang="en-US" sz="1800" b="0" kern="1200">
                <a:solidFill>
                  <a:schemeClr val="tx1"/>
                </a:solidFill>
                <a:latin typeface="+mn-lt"/>
                <a:ea typeface="+mn-ea"/>
                <a:cs typeface="+mn-cs"/>
              </a:rPr>
              <a:t>Two physicians had clearly told her that HCV could only have been contracted during surgery or in the subsequent hospital stay.</a:t>
            </a:r>
          </a:p>
          <a:p>
            <a:pPr indent="-228600">
              <a:lnSpc>
                <a:spcPct val="90000"/>
              </a:lnSpc>
              <a:buFont typeface="Arial" panose="020B0604020202020204" pitchFamily="34" charset="0"/>
              <a:buChar char="•"/>
            </a:pPr>
            <a:endParaRPr lang="en-US" sz="18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800" b="0" kern="1200">
                <a:solidFill>
                  <a:schemeClr val="tx1"/>
                </a:solidFill>
                <a:latin typeface="+mn-lt"/>
                <a:ea typeface="+mn-ea"/>
                <a:cs typeface="+mn-cs"/>
              </a:rPr>
              <a:t>She had never received any blood transfusion in the past. The only reason, she contracted HCV was due to use of contaminated instruments, syringes, etc. while in hospital.</a:t>
            </a:r>
          </a:p>
          <a:p>
            <a:pPr indent="-228600">
              <a:lnSpc>
                <a:spcPct val="90000"/>
              </a:lnSpc>
              <a:buFont typeface="Arial" panose="020B0604020202020204" pitchFamily="34" charset="0"/>
              <a:buChar char="•"/>
            </a:pPr>
            <a:endParaRPr lang="en-US" sz="18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800" b="0" kern="1200">
                <a:solidFill>
                  <a:schemeClr val="tx1"/>
                </a:solidFill>
                <a:latin typeface="+mn-lt"/>
                <a:ea typeface="+mn-ea"/>
                <a:cs typeface="+mn-cs"/>
              </a:rPr>
              <a:t>All doctors, nurses, assistants and technicians ought to be periodically screened to ensure that they were free of all viruses and infections which they could transmit to the patients whom they dealt with. There is no evidence that the hospital had any such system in place.</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19</a:t>
            </a:fld>
            <a:endParaRPr lang="en-US" kern="1200">
              <a:solidFill>
                <a:schemeClr val="tx1">
                  <a:tint val="75000"/>
                </a:schemeClr>
              </a:solidFill>
              <a:latin typeface="+mn-lt"/>
              <a:ea typeface="+mn-ea"/>
              <a:cs typeface="+mn-cs"/>
            </a:endParaRPr>
          </a:p>
        </p:txBody>
      </p:sp>
      <p:sp>
        <p:nvSpPr>
          <p:cNvPr id="7" name="Rectangle 6"/>
          <p:cNvSpPr/>
          <p:nvPr/>
        </p:nvSpPr>
        <p:spPr>
          <a:xfrm>
            <a:off x="422030" y="6350923"/>
            <a:ext cx="8721969" cy="523220"/>
          </a:xfrm>
          <a:prstGeom prst="rect">
            <a:avLst/>
          </a:prstGeom>
        </p:spPr>
        <p:txBody>
          <a:bodyPr wrap="square">
            <a:spAutoFit/>
          </a:bodyPr>
          <a:lstStyle/>
          <a:p>
            <a:pPr>
              <a:spcAft>
                <a:spcPts val="600"/>
              </a:spcAft>
            </a:pPr>
            <a:r>
              <a:rPr lang="en-IN" dirty="0">
                <a:solidFill>
                  <a:srgbClr val="002060"/>
                </a:solidFill>
              </a:rPr>
              <a:t>https://timesofindia.indiatimes.com/city/mumbai/sobo-hosp-7-docs-told-to-pay-rs-6l-to-woman-who-got-hepatitis-cafter-hysterectomy/articleshow/69191871.cms.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3724072" y="629266"/>
            <a:ext cx="4939868" cy="167660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2800"/>
              <a:buFont typeface="Calibri"/>
              <a:buNone/>
            </a:pPr>
            <a:br>
              <a:rPr lang="en-US" sz="4700" b="1"/>
            </a:br>
            <a:r>
              <a:rPr lang="en-US" sz="4700" b="1"/>
              <a:t>OBJECTIVES</a:t>
            </a:r>
          </a:p>
        </p:txBody>
      </p:sp>
      <p:pic>
        <p:nvPicPr>
          <p:cNvPr id="122891" name="Picture 122890">
            <a:extLst>
              <a:ext uri="{FF2B5EF4-FFF2-40B4-BE49-F238E27FC236}">
                <a16:creationId xmlns:a16="http://schemas.microsoft.com/office/drawing/2014/main" id="{B6A9295E-FBEE-141C-956F-B7E3B23C4B6A}"/>
              </a:ext>
            </a:extLst>
          </p:cNvPr>
          <p:cNvPicPr>
            <a:picLocks noChangeAspect="1"/>
          </p:cNvPicPr>
          <p:nvPr/>
        </p:nvPicPr>
        <p:blipFill rotWithShape="1">
          <a:blip r:embed="rId3"/>
          <a:srcRect l="27258" r="22047"/>
          <a:stretch/>
        </p:blipFill>
        <p:spPr>
          <a:xfrm>
            <a:off x="20" y="10"/>
            <a:ext cx="3476673" cy="6857990"/>
          </a:xfrm>
          <a:prstGeom prst="rect">
            <a:avLst/>
          </a:prstGeom>
          <a:effectLst/>
        </p:spPr>
      </p:pic>
      <p:sp>
        <p:nvSpPr>
          <p:cNvPr id="119" name="Google Shape;119;p17"/>
          <p:cNvSpPr txBox="1">
            <a:spLocks noGrp="1"/>
          </p:cNvSpPr>
          <p:nvPr>
            <p:ph type="sldNum" idx="12"/>
          </p:nvPr>
        </p:nvSpPr>
        <p:spPr>
          <a:xfrm>
            <a:off x="7625281" y="6356350"/>
            <a:ext cx="890069"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a:t>
            </a:fld>
            <a:endParaRPr lang="en-US"/>
          </a:p>
        </p:txBody>
      </p:sp>
      <p:sp>
        <p:nvSpPr>
          <p:cNvPr id="122882" name="AutoShape 2" descr="How to write eLearning goals &amp; objectives? | by Maja Mekić | Th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888" name="AutoShape 8" descr="Objectives - Baba International School, Badau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22890" name="Google Shape;117;p17">
            <a:extLst>
              <a:ext uri="{FF2B5EF4-FFF2-40B4-BE49-F238E27FC236}">
                <a16:creationId xmlns:a16="http://schemas.microsoft.com/office/drawing/2014/main" id="{70A37A2B-0FD0-14A3-010D-19601316E782}"/>
              </a:ext>
            </a:extLst>
          </p:cNvPr>
          <p:cNvGraphicFramePr/>
          <p:nvPr>
            <p:extLst>
              <p:ext uri="{D42A27DB-BD31-4B8C-83A1-F6EECF244321}">
                <p14:modId xmlns:p14="http://schemas.microsoft.com/office/powerpoint/2010/main" val="655708629"/>
              </p:ext>
            </p:extLst>
          </p:nvPr>
        </p:nvGraphicFramePr>
        <p:xfrm>
          <a:off x="3724073" y="2438400"/>
          <a:ext cx="4939867"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4700" b="1" kern="1200">
                <a:solidFill>
                  <a:schemeClr val="tx1"/>
                </a:solidFill>
                <a:latin typeface="+mj-lt"/>
                <a:ea typeface="+mj-ea"/>
                <a:cs typeface="+mj-cs"/>
              </a:rPr>
              <a:t>DOCTOR’S DEFENSE</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indent="-228600">
              <a:lnSpc>
                <a:spcPct val="90000"/>
              </a:lnSpc>
              <a:buFont typeface="Arial" panose="020B0604020202020204" pitchFamily="34" charset="0"/>
              <a:buChar char="•"/>
            </a:pPr>
            <a:endParaRPr lang="en-US" sz="19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900" b="0" kern="1200">
                <a:solidFill>
                  <a:schemeClr val="tx1"/>
                </a:solidFill>
                <a:latin typeface="+mn-lt"/>
                <a:ea typeface="+mn-ea"/>
                <a:cs typeface="+mn-cs"/>
              </a:rPr>
              <a:t>The surgeon contended that the surgery had been uneventful, and no blood transfusion had been necessary. </a:t>
            </a:r>
          </a:p>
          <a:p>
            <a:pPr indent="-228600">
              <a:lnSpc>
                <a:spcPct val="90000"/>
              </a:lnSpc>
              <a:buFont typeface="Arial" panose="020B0604020202020204" pitchFamily="34" charset="0"/>
              <a:buChar char="•"/>
            </a:pPr>
            <a:endParaRPr lang="en-US" sz="19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900" b="0" kern="1200">
                <a:solidFill>
                  <a:schemeClr val="tx1"/>
                </a:solidFill>
                <a:latin typeface="+mn-lt"/>
                <a:ea typeface="+mn-ea"/>
                <a:cs typeface="+mn-cs"/>
              </a:rPr>
              <a:t>Her surgery was done under complete aseptic precautions, and disposable equipment including gloves, syringes, etc. were used.</a:t>
            </a:r>
          </a:p>
          <a:p>
            <a:pPr indent="-228600">
              <a:lnSpc>
                <a:spcPct val="90000"/>
              </a:lnSpc>
              <a:buFont typeface="Arial" panose="020B0604020202020204" pitchFamily="34" charset="0"/>
              <a:buChar char="•"/>
            </a:pPr>
            <a:endParaRPr lang="en-US" sz="19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900" b="0" kern="1200">
                <a:solidFill>
                  <a:schemeClr val="tx1"/>
                </a:solidFill>
                <a:latin typeface="+mn-lt"/>
                <a:ea typeface="+mn-ea"/>
                <a:cs typeface="+mn-cs"/>
              </a:rPr>
              <a:t> Instruments had been sterilized as per standard hospital protocol and no unsterile instrument was used. </a:t>
            </a:r>
          </a:p>
          <a:p>
            <a:pPr indent="-228600">
              <a:lnSpc>
                <a:spcPct val="90000"/>
              </a:lnSpc>
              <a:buFont typeface="Arial" panose="020B0604020202020204" pitchFamily="34" charset="0"/>
              <a:buChar char="•"/>
            </a:pPr>
            <a:endParaRPr lang="en-US" sz="19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900" b="0" kern="1200">
                <a:solidFill>
                  <a:schemeClr val="tx1"/>
                </a:solidFill>
                <a:latin typeface="+mn-lt"/>
                <a:ea typeface="+mn-ea"/>
                <a:cs typeface="+mn-cs"/>
              </a:rPr>
              <a:t>The surgeon submitted his own HCV report, which was negative.</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20</a:t>
            </a:fld>
            <a:endParaRPr lang="en-US" kern="1200">
              <a:solidFill>
                <a:schemeClr val="tx1">
                  <a:tint val="75000"/>
                </a:schemeClr>
              </a:solidFill>
              <a:latin typeface="+mn-lt"/>
              <a:ea typeface="+mn-ea"/>
              <a:cs typeface="+mn-cs"/>
            </a:endParaRPr>
          </a:p>
        </p:txBody>
      </p:sp>
      <p:sp>
        <p:nvSpPr>
          <p:cNvPr id="7" name="Rectangle 6"/>
          <p:cNvSpPr/>
          <p:nvPr/>
        </p:nvSpPr>
        <p:spPr>
          <a:xfrm>
            <a:off x="98474" y="6350923"/>
            <a:ext cx="9045526" cy="523220"/>
          </a:xfrm>
          <a:prstGeom prst="rect">
            <a:avLst/>
          </a:prstGeom>
        </p:spPr>
        <p:txBody>
          <a:bodyPr wrap="square">
            <a:spAutoFit/>
          </a:bodyPr>
          <a:lstStyle/>
          <a:p>
            <a:pPr>
              <a:spcAft>
                <a:spcPts val="600"/>
              </a:spcAft>
            </a:pPr>
            <a:r>
              <a:rPr lang="en-IN" dirty="0">
                <a:solidFill>
                  <a:srgbClr val="002060"/>
                </a:solidFill>
              </a:rPr>
              <a:t>https://timesofindia.indiatimes.com/city/mumbai/sobo-hosp-7-docs-told-to-pay-rs-6l-to-woman-who-got-hepatitis-cafter-hysterectomy/articleshow/69191871.cms.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4700" b="1" kern="1200">
                <a:solidFill>
                  <a:schemeClr val="tx1"/>
                </a:solidFill>
                <a:latin typeface="+mj-lt"/>
                <a:ea typeface="+mj-ea"/>
                <a:cs typeface="+mj-cs"/>
              </a:rPr>
              <a:t>COURT’S JUDGMENT</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The District consumer forum ordered the hospital, five doctors and two pathologists to pay a compensation of around ` 6 lakhs after finding them guilty of medical negligence.</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The forum held that the possibility cannot be ignored that there was use of unsterilized equipment, needles or machinery at the time of surgery.</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The forum said, “While conducting blood and urine tests, the doctors ought to have checked if she was suffering from Hepatitis C.</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But such care and caution was not taken by the opposite parties (hospital and doctors) and she was operated without properly examining and conducting the Hepatitis C test.”</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21</a:t>
            </a:fld>
            <a:endParaRPr lang="en-US" kern="1200">
              <a:solidFill>
                <a:schemeClr val="tx1">
                  <a:tint val="75000"/>
                </a:schemeClr>
              </a:solidFill>
              <a:latin typeface="+mn-lt"/>
              <a:ea typeface="+mn-ea"/>
              <a:cs typeface="+mn-cs"/>
            </a:endParaRPr>
          </a:p>
        </p:txBody>
      </p:sp>
      <p:sp>
        <p:nvSpPr>
          <p:cNvPr id="7" name="Rectangle 6"/>
          <p:cNvSpPr/>
          <p:nvPr/>
        </p:nvSpPr>
        <p:spPr>
          <a:xfrm rot="10800000" flipV="1">
            <a:off x="253217" y="6137635"/>
            <a:ext cx="8890781" cy="523220"/>
          </a:xfrm>
          <a:prstGeom prst="rect">
            <a:avLst/>
          </a:prstGeom>
        </p:spPr>
        <p:txBody>
          <a:bodyPr wrap="square">
            <a:spAutoFit/>
          </a:bodyPr>
          <a:lstStyle/>
          <a:p>
            <a:pPr>
              <a:spcAft>
                <a:spcPts val="600"/>
              </a:spcAft>
            </a:pPr>
            <a:r>
              <a:rPr lang="en-IN" dirty="0">
                <a:solidFill>
                  <a:srgbClr val="002060"/>
                </a:solidFill>
              </a:rPr>
              <a:t>https://timesofindia.indiatimes.com/city/mumbai/sobo-hosp-7-docs-told-to-pay-rs-6l-to-woman-who-got-hepatitis-cafter-hysterectomy/articleshow/69191871.cms.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marL="0" lvl="0" indent="0" algn="l">
              <a:lnSpc>
                <a:spcPct val="90000"/>
              </a:lnSpc>
              <a:spcBef>
                <a:spcPct val="0"/>
              </a:spcBef>
              <a:spcAft>
                <a:spcPts val="0"/>
              </a:spcAft>
              <a:buClr>
                <a:srgbClr val="FF0000"/>
              </a:buClr>
              <a:buSzPts val="2800"/>
            </a:pPr>
            <a:r>
              <a:rPr lang="en-US" sz="4700" b="1" kern="1200">
                <a:solidFill>
                  <a:schemeClr val="tx1"/>
                </a:solidFill>
                <a:latin typeface="+mj-lt"/>
                <a:ea typeface="+mj-ea"/>
                <a:cs typeface="+mj-cs"/>
                <a:sym typeface="Calibri"/>
              </a:rPr>
              <a:t>QUESTIONS ?</a:t>
            </a:r>
            <a:endParaRPr lang="en-US" sz="4700" kern="1200">
              <a:solidFill>
                <a:schemeClr val="tx1"/>
              </a:solidFill>
              <a:latin typeface="+mj-lt"/>
              <a:ea typeface="+mj-ea"/>
              <a:cs typeface="+mj-cs"/>
            </a:endParaRP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228600" indent="0">
              <a:lnSpc>
                <a:spcPct val="90000"/>
              </a:lnSpc>
              <a:buNone/>
            </a:pPr>
            <a:r>
              <a:rPr lang="en-US" sz="2100" kern="1200" dirty="0">
                <a:solidFill>
                  <a:schemeClr val="tx1"/>
                </a:solidFill>
                <a:latin typeface="+mn-lt"/>
                <a:ea typeface="+mn-ea"/>
                <a:cs typeface="+mn-cs"/>
              </a:rPr>
              <a:t>	</a:t>
            </a:r>
          </a:p>
          <a:p>
            <a:pPr indent="-228600">
              <a:lnSpc>
                <a:spcPct val="90000"/>
              </a:lnSpc>
              <a:buFont typeface="Arial" panose="020B0604020202020204" pitchFamily="34" charset="0"/>
              <a:buChar char="•"/>
            </a:pPr>
            <a:r>
              <a:rPr lang="en-US" sz="2100" b="0" kern="1200" dirty="0">
                <a:solidFill>
                  <a:schemeClr val="tx1"/>
                </a:solidFill>
                <a:latin typeface="+mn-lt"/>
                <a:ea typeface="+mn-ea"/>
                <a:cs typeface="+mn-cs"/>
              </a:rPr>
              <a:t>Firstly, most of us routinely do HBsAg, HIV and other routine tests preoperatively. But how many of us do HCV routinely? </a:t>
            </a:r>
          </a:p>
          <a:p>
            <a:pPr indent="-228600">
              <a:lnSpc>
                <a:spcPct val="90000"/>
              </a:lnSpc>
              <a:buFont typeface="Arial" panose="020B0604020202020204" pitchFamily="34" charset="0"/>
              <a:buChar char="•"/>
            </a:pPr>
            <a:endParaRPr lang="en-US" sz="21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2100" b="0" kern="1200" dirty="0">
                <a:solidFill>
                  <a:schemeClr val="tx1"/>
                </a:solidFill>
                <a:latin typeface="+mn-lt"/>
                <a:ea typeface="+mn-ea"/>
                <a:cs typeface="+mn-cs"/>
              </a:rPr>
              <a:t>Should HCV testing be part of the pre-op investigations? </a:t>
            </a:r>
          </a:p>
          <a:p>
            <a:pPr indent="-228600">
              <a:lnSpc>
                <a:spcPct val="90000"/>
              </a:lnSpc>
              <a:buFont typeface="Arial" panose="020B0604020202020204" pitchFamily="34" charset="0"/>
              <a:buChar char="•"/>
            </a:pPr>
            <a:endParaRPr lang="en-US" sz="21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2100" b="0" kern="1200" dirty="0">
                <a:solidFill>
                  <a:schemeClr val="tx1"/>
                </a:solidFill>
                <a:latin typeface="+mn-lt"/>
                <a:ea typeface="+mn-ea"/>
                <a:cs typeface="+mn-cs"/>
              </a:rPr>
              <a:t>However, despite HCV being negative, what if the patient was in the window period, and tests positive subsequently? The same would apply to HIV as well. </a:t>
            </a:r>
          </a:p>
          <a:p>
            <a:pPr indent="-228600">
              <a:lnSpc>
                <a:spcPct val="90000"/>
              </a:lnSpc>
              <a:buFont typeface="Arial" panose="020B0604020202020204" pitchFamily="34" charset="0"/>
              <a:buChar char="•"/>
            </a:pPr>
            <a:endParaRPr lang="en-US" sz="2100" b="0" kern="1200" dirty="0">
              <a:solidFill>
                <a:schemeClr val="tx1"/>
              </a:solidFill>
              <a:latin typeface="+mn-lt"/>
              <a:ea typeface="+mn-ea"/>
              <a:cs typeface="+mn-cs"/>
            </a:endParaRP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22</a:t>
            </a:fld>
            <a:endParaRPr lang="en-US" kern="1200">
              <a:solidFill>
                <a:schemeClr val="tx1">
                  <a:tint val="75000"/>
                </a:schemeClr>
              </a:solidFill>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marL="0" lvl="0" indent="0" algn="l">
              <a:lnSpc>
                <a:spcPct val="90000"/>
              </a:lnSpc>
              <a:spcBef>
                <a:spcPct val="0"/>
              </a:spcBef>
              <a:spcAft>
                <a:spcPts val="0"/>
              </a:spcAft>
              <a:buClr>
                <a:srgbClr val="FF0000"/>
              </a:buClr>
              <a:buSzPts val="2800"/>
            </a:pPr>
            <a:r>
              <a:rPr lang="en-US" sz="4700" b="1" kern="1200">
                <a:solidFill>
                  <a:schemeClr val="tx1"/>
                </a:solidFill>
                <a:latin typeface="+mj-lt"/>
                <a:ea typeface="+mj-ea"/>
                <a:cs typeface="+mj-cs"/>
                <a:sym typeface="Calibri"/>
              </a:rPr>
              <a:t>QUESTIONS ?</a:t>
            </a:r>
            <a:endParaRPr lang="en-US" sz="4700" kern="1200">
              <a:solidFill>
                <a:schemeClr val="tx1"/>
              </a:solidFill>
              <a:latin typeface="+mj-lt"/>
              <a:ea typeface="+mj-ea"/>
              <a:cs typeface="+mj-cs"/>
            </a:endParaRP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228600" indent="0">
              <a:lnSpc>
                <a:spcPct val="90000"/>
              </a:lnSpc>
              <a:buNone/>
            </a:pPr>
            <a:r>
              <a:rPr lang="en-US" sz="1900" kern="1200" dirty="0">
                <a:solidFill>
                  <a:schemeClr val="tx1"/>
                </a:solidFill>
                <a:latin typeface="+mn-lt"/>
                <a:ea typeface="+mn-ea"/>
                <a:cs typeface="+mn-cs"/>
              </a:rPr>
              <a:t>	</a:t>
            </a:r>
          </a:p>
          <a:p>
            <a:pPr indent="-228600">
              <a:lnSpc>
                <a:spcPct val="90000"/>
              </a:lnSpc>
              <a:buFont typeface="Arial" panose="020B0604020202020204" pitchFamily="34" charset="0"/>
              <a:buChar char="•"/>
            </a:pPr>
            <a:r>
              <a:rPr lang="en-US" sz="1900" b="0" kern="1200" dirty="0">
                <a:solidFill>
                  <a:schemeClr val="tx1"/>
                </a:solidFill>
                <a:latin typeface="+mn-lt"/>
                <a:ea typeface="+mn-ea"/>
                <a:cs typeface="+mn-cs"/>
              </a:rPr>
              <a:t>What about nursing staff and attending doctors being periodically screened for a host of infections?</a:t>
            </a:r>
          </a:p>
          <a:p>
            <a:pPr indent="-228600">
              <a:lnSpc>
                <a:spcPct val="90000"/>
              </a:lnSpc>
              <a:buFont typeface="Arial" panose="020B0604020202020204" pitchFamily="34" charset="0"/>
              <a:buChar char="•"/>
            </a:pPr>
            <a:endParaRPr lang="en-US" sz="19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900" b="0" kern="1200" dirty="0">
                <a:solidFill>
                  <a:schemeClr val="tx1"/>
                </a:solidFill>
                <a:latin typeface="+mn-lt"/>
                <a:ea typeface="+mn-ea"/>
                <a:cs typeface="+mn-cs"/>
              </a:rPr>
              <a:t>What about pre-employment screening? </a:t>
            </a:r>
          </a:p>
          <a:p>
            <a:pPr indent="-228600">
              <a:lnSpc>
                <a:spcPct val="90000"/>
              </a:lnSpc>
              <a:buFont typeface="Arial" panose="020B0604020202020204" pitchFamily="34" charset="0"/>
              <a:buChar char="•"/>
            </a:pPr>
            <a:endParaRPr lang="en-US" sz="19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900" b="0" kern="1200" dirty="0">
                <a:solidFill>
                  <a:schemeClr val="tx1"/>
                </a:solidFill>
                <a:latin typeface="+mn-lt"/>
                <a:ea typeface="+mn-ea"/>
                <a:cs typeface="+mn-cs"/>
              </a:rPr>
              <a:t>Should it be done and is it a normal practice? </a:t>
            </a:r>
          </a:p>
          <a:p>
            <a:pPr indent="-228600">
              <a:lnSpc>
                <a:spcPct val="90000"/>
              </a:lnSpc>
              <a:buFont typeface="Arial" panose="020B0604020202020204" pitchFamily="34" charset="0"/>
              <a:buChar char="•"/>
            </a:pPr>
            <a:endParaRPr lang="en-US" sz="19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900" b="0" kern="1200" dirty="0">
                <a:solidFill>
                  <a:schemeClr val="tx1"/>
                </a:solidFill>
                <a:latin typeface="+mn-lt"/>
                <a:ea typeface="+mn-ea"/>
                <a:cs typeface="+mn-cs"/>
              </a:rPr>
              <a:t>Can a nurse or doctor who tests positive for any infection be debarred from handling patients, conducting operations? </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23</a:t>
            </a:fld>
            <a:endParaRPr lang="en-US" kern="1200">
              <a:solidFill>
                <a:schemeClr val="tx1">
                  <a:tint val="75000"/>
                </a:schemeClr>
              </a:solidFill>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marL="0" lvl="0" indent="0" algn="l">
              <a:lnSpc>
                <a:spcPct val="90000"/>
              </a:lnSpc>
              <a:spcBef>
                <a:spcPct val="0"/>
              </a:spcBef>
              <a:spcAft>
                <a:spcPts val="0"/>
              </a:spcAft>
              <a:buClr>
                <a:srgbClr val="FF0000"/>
              </a:buClr>
              <a:buSzPts val="2800"/>
            </a:pPr>
            <a:r>
              <a:rPr lang="en-US" sz="4700" b="1" kern="1200">
                <a:solidFill>
                  <a:schemeClr val="tx1"/>
                </a:solidFill>
                <a:latin typeface="+mj-lt"/>
                <a:ea typeface="+mj-ea"/>
                <a:cs typeface="+mj-cs"/>
                <a:sym typeface="Calibri"/>
              </a:rPr>
              <a:t>PATIENT LITIGATIONS</a:t>
            </a:r>
            <a:endParaRPr lang="en-US" sz="4700" kern="1200">
              <a:solidFill>
                <a:schemeClr val="tx1"/>
              </a:solidFill>
              <a:latin typeface="+mj-lt"/>
              <a:ea typeface="+mj-ea"/>
              <a:cs typeface="+mj-cs"/>
            </a:endParaRP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fontScale="92500" lnSpcReduction="20000"/>
          </a:bodyPr>
          <a:lstStyle/>
          <a:p>
            <a:pPr indent="-228600">
              <a:lnSpc>
                <a:spcPct val="90000"/>
              </a:lnSpc>
              <a:buFont typeface="Arial" panose="020B0604020202020204" pitchFamily="34" charset="0"/>
              <a:buChar char="•"/>
            </a:pPr>
            <a:r>
              <a:rPr lang="en-US" sz="1500" b="0" kern="1200" dirty="0">
                <a:solidFill>
                  <a:schemeClr val="tx1"/>
                </a:solidFill>
                <a:latin typeface="+mn-lt"/>
                <a:ea typeface="+mn-ea"/>
                <a:cs typeface="+mn-cs"/>
              </a:rPr>
              <a:t>Can a patient demand to know the infection status of the treating doctor?  </a:t>
            </a:r>
          </a:p>
          <a:p>
            <a:pPr indent="-228600">
              <a:lnSpc>
                <a:spcPct val="90000"/>
              </a:lnSpc>
              <a:buFont typeface="Arial" panose="020B0604020202020204" pitchFamily="34" charset="0"/>
              <a:buChar char="•"/>
            </a:pPr>
            <a:endParaRPr lang="en-US" sz="15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500" b="0" kern="1200" dirty="0">
                <a:solidFill>
                  <a:schemeClr val="tx1"/>
                </a:solidFill>
                <a:latin typeface="+mn-lt"/>
                <a:ea typeface="+mn-ea"/>
                <a:cs typeface="+mn-cs"/>
              </a:rPr>
              <a:t>A patient who can establish, with evidence, that he has suffered damage on account of HAI, can if he decides, allege negligence and take recourse to the following actions for redressal against the damage</a:t>
            </a:r>
          </a:p>
          <a:p>
            <a:pPr marL="228600" indent="0">
              <a:lnSpc>
                <a:spcPct val="90000"/>
              </a:lnSpc>
              <a:buNone/>
            </a:pPr>
            <a:endParaRPr lang="en-US" sz="1500" b="0" kern="1200" dirty="0">
              <a:solidFill>
                <a:schemeClr val="tx1"/>
              </a:solidFill>
              <a:latin typeface="+mn-lt"/>
              <a:ea typeface="+mn-ea"/>
              <a:cs typeface="+mn-cs"/>
            </a:endParaRPr>
          </a:p>
          <a:p>
            <a:pPr marL="482600" indent="-228600">
              <a:lnSpc>
                <a:spcPct val="90000"/>
              </a:lnSpc>
              <a:buFont typeface="Arial" panose="020B0604020202020204" pitchFamily="34" charset="0"/>
              <a:buChar char="•"/>
            </a:pPr>
            <a:r>
              <a:rPr lang="en-US" sz="1500" b="0" kern="1200" dirty="0">
                <a:solidFill>
                  <a:schemeClr val="tx1"/>
                </a:solidFill>
                <a:latin typeface="+mn-lt"/>
                <a:ea typeface="+mn-ea"/>
                <a:cs typeface="+mn-cs"/>
              </a:rPr>
              <a:t>Medical negligence –claim for compensation as damages under the Law of Torts</a:t>
            </a:r>
          </a:p>
          <a:p>
            <a:pPr marL="482600" indent="-228600">
              <a:lnSpc>
                <a:spcPct val="90000"/>
              </a:lnSpc>
              <a:buFont typeface="Arial" panose="020B0604020202020204" pitchFamily="34" charset="0"/>
              <a:buChar char="•"/>
            </a:pPr>
            <a:endParaRPr lang="en-US" sz="1500" b="0" kern="1200" dirty="0">
              <a:solidFill>
                <a:schemeClr val="tx1"/>
              </a:solidFill>
              <a:latin typeface="+mn-lt"/>
              <a:ea typeface="+mn-ea"/>
              <a:cs typeface="+mn-cs"/>
            </a:endParaRPr>
          </a:p>
          <a:p>
            <a:pPr marL="482600" indent="-228600">
              <a:lnSpc>
                <a:spcPct val="90000"/>
              </a:lnSpc>
              <a:buFont typeface="Arial" panose="020B0604020202020204" pitchFamily="34" charset="0"/>
              <a:buChar char="•"/>
            </a:pPr>
            <a:r>
              <a:rPr lang="en-US" sz="1500" b="0" kern="1200" dirty="0">
                <a:solidFill>
                  <a:schemeClr val="tx1"/>
                </a:solidFill>
                <a:latin typeface="+mn-lt"/>
                <a:ea typeface="+mn-ea"/>
                <a:cs typeface="+mn-cs"/>
              </a:rPr>
              <a:t>Complaint under criminal law under various sections of IPC e.g. causing grievous hurt, or Section 304 A in case of mortality</a:t>
            </a:r>
          </a:p>
          <a:p>
            <a:pPr marL="482600" indent="-228600">
              <a:lnSpc>
                <a:spcPct val="90000"/>
              </a:lnSpc>
              <a:buFont typeface="Arial" panose="020B0604020202020204" pitchFamily="34" charset="0"/>
              <a:buChar char="•"/>
            </a:pPr>
            <a:endParaRPr lang="en-US" sz="1500" b="0" kern="1200" dirty="0">
              <a:solidFill>
                <a:schemeClr val="tx1"/>
              </a:solidFill>
              <a:latin typeface="+mn-lt"/>
              <a:ea typeface="+mn-ea"/>
              <a:cs typeface="+mn-cs"/>
            </a:endParaRPr>
          </a:p>
          <a:p>
            <a:pPr marL="482600" indent="-228600">
              <a:lnSpc>
                <a:spcPct val="90000"/>
              </a:lnSpc>
              <a:buFont typeface="Arial" panose="020B0604020202020204" pitchFamily="34" charset="0"/>
              <a:buChar char="•"/>
            </a:pPr>
            <a:r>
              <a:rPr lang="en-US" sz="1500" b="0" kern="1200" dirty="0">
                <a:solidFill>
                  <a:schemeClr val="tx1"/>
                </a:solidFill>
                <a:latin typeface="+mn-lt"/>
                <a:ea typeface="+mn-ea"/>
                <a:cs typeface="+mn-cs"/>
              </a:rPr>
              <a:t>Complaint to Medical Council for violating code of ethics. </a:t>
            </a:r>
          </a:p>
          <a:p>
            <a:pPr indent="-228600">
              <a:lnSpc>
                <a:spcPct val="90000"/>
              </a:lnSpc>
              <a:buFont typeface="Arial" panose="020B0604020202020204" pitchFamily="34" charset="0"/>
              <a:buChar char="•"/>
            </a:pPr>
            <a:endParaRPr lang="en-US" sz="15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500" b="0" kern="1200" dirty="0">
                <a:solidFill>
                  <a:schemeClr val="tx1"/>
                </a:solidFill>
                <a:latin typeface="+mn-lt"/>
                <a:ea typeface="+mn-ea"/>
                <a:cs typeface="+mn-cs"/>
              </a:rPr>
              <a:t>Can doctrine of </a:t>
            </a:r>
            <a:r>
              <a:rPr lang="en-US" sz="1500" i="1" kern="1200" dirty="0">
                <a:solidFill>
                  <a:schemeClr val="tx1"/>
                </a:solidFill>
                <a:latin typeface="+mn-lt"/>
                <a:ea typeface="+mn-ea"/>
                <a:cs typeface="+mn-cs"/>
              </a:rPr>
              <a:t>res </a:t>
            </a:r>
            <a:r>
              <a:rPr lang="en-US" sz="1500" i="1" kern="1200" dirty="0" err="1">
                <a:solidFill>
                  <a:schemeClr val="tx1"/>
                </a:solidFill>
                <a:latin typeface="+mn-lt"/>
                <a:ea typeface="+mn-ea"/>
                <a:cs typeface="+mn-cs"/>
              </a:rPr>
              <a:t>ipsa</a:t>
            </a:r>
            <a:r>
              <a:rPr lang="en-US" sz="1500" i="1" kern="1200" dirty="0">
                <a:solidFill>
                  <a:schemeClr val="tx1"/>
                </a:solidFill>
                <a:latin typeface="+mn-lt"/>
                <a:ea typeface="+mn-ea"/>
                <a:cs typeface="+mn-cs"/>
              </a:rPr>
              <a:t> </a:t>
            </a:r>
            <a:r>
              <a:rPr lang="en-US" sz="1500" i="1" kern="1200" dirty="0" err="1">
                <a:solidFill>
                  <a:schemeClr val="tx1"/>
                </a:solidFill>
                <a:latin typeface="+mn-lt"/>
                <a:ea typeface="+mn-ea"/>
                <a:cs typeface="+mn-cs"/>
              </a:rPr>
              <a:t>loquiter</a:t>
            </a:r>
            <a:r>
              <a:rPr lang="en-US" sz="1500" i="1" kern="1200" dirty="0">
                <a:solidFill>
                  <a:schemeClr val="tx1"/>
                </a:solidFill>
                <a:latin typeface="+mn-lt"/>
                <a:ea typeface="+mn-ea"/>
                <a:cs typeface="+mn-cs"/>
              </a:rPr>
              <a:t> </a:t>
            </a:r>
            <a:r>
              <a:rPr lang="en-US" sz="1500" b="0" kern="1200" dirty="0">
                <a:solidFill>
                  <a:schemeClr val="tx1"/>
                </a:solidFill>
                <a:latin typeface="+mn-lt"/>
                <a:ea typeface="+mn-ea"/>
                <a:cs typeface="+mn-cs"/>
              </a:rPr>
              <a:t>be applied in case of HAI? </a:t>
            </a:r>
          </a:p>
          <a:p>
            <a:pPr indent="-228600">
              <a:lnSpc>
                <a:spcPct val="90000"/>
              </a:lnSpc>
              <a:buFont typeface="Arial" panose="020B0604020202020204" pitchFamily="34" charset="0"/>
              <a:buChar char="•"/>
            </a:pPr>
            <a:endParaRPr lang="en-US" sz="15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500" b="0" kern="1200" dirty="0">
                <a:solidFill>
                  <a:schemeClr val="tx1"/>
                </a:solidFill>
                <a:latin typeface="+mn-lt"/>
                <a:ea typeface="+mn-ea"/>
                <a:cs typeface="+mn-cs"/>
              </a:rPr>
              <a:t>In one court case it was ruled that HAI cannot come under this doctrine because infection could have occurred in the absence of someone’s negligence. </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24</a:t>
            </a:fld>
            <a:endParaRPr lang="en-US" kern="1200">
              <a:solidFill>
                <a:schemeClr val="tx1">
                  <a:tint val="75000"/>
                </a:schemeClr>
              </a:solidFill>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3300" b="1" kern="1200">
                <a:solidFill>
                  <a:schemeClr val="tx1"/>
                </a:solidFill>
                <a:latin typeface="+mj-lt"/>
                <a:ea typeface="+mj-ea"/>
                <a:cs typeface="+mj-cs"/>
              </a:rPr>
              <a:t>CASE 2: PATIENTS LOST VISION DUE TO EYE INFECTION</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228600" indent="0">
              <a:lnSpc>
                <a:spcPct val="90000"/>
              </a:lnSpc>
              <a:buNone/>
            </a:pPr>
            <a:r>
              <a:rPr lang="en-US" sz="1000" kern="1200" dirty="0">
                <a:solidFill>
                  <a:schemeClr val="tx1"/>
                </a:solidFill>
                <a:latin typeface="+mn-lt"/>
                <a:ea typeface="+mn-ea"/>
                <a:cs typeface="+mn-cs"/>
              </a:rPr>
              <a:t>Facts of the Case</a:t>
            </a:r>
          </a:p>
          <a:p>
            <a:pPr indent="-228600">
              <a:lnSpc>
                <a:spcPct val="90000"/>
              </a:lnSpc>
              <a:buFont typeface="Arial" panose="020B0604020202020204" pitchFamily="34" charset="0"/>
              <a:buChar char="•"/>
            </a:pPr>
            <a:endParaRPr lang="en-US" sz="100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000" b="0" kern="1200" dirty="0">
                <a:solidFill>
                  <a:schemeClr val="tx1"/>
                </a:solidFill>
                <a:latin typeface="+mn-lt"/>
                <a:ea typeface="+mn-ea"/>
                <a:cs typeface="+mn-cs"/>
              </a:rPr>
              <a:t>In two writ petitions under Article 226 of the Constitution, the petitioners alleged that their eyes which were operated upon were damaged due to infection at the Hospital</a:t>
            </a:r>
          </a:p>
          <a:p>
            <a:pPr indent="-228600">
              <a:lnSpc>
                <a:spcPct val="90000"/>
              </a:lnSpc>
              <a:buFont typeface="Arial" panose="020B0604020202020204" pitchFamily="34" charset="0"/>
              <a:buChar char="•"/>
            </a:pPr>
            <a:endParaRPr lang="en-US" sz="10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000" b="0" kern="1200" dirty="0">
                <a:solidFill>
                  <a:schemeClr val="tx1"/>
                </a:solidFill>
                <a:latin typeface="+mn-lt"/>
                <a:ea typeface="+mn-ea"/>
                <a:cs typeface="+mn-cs"/>
              </a:rPr>
              <a:t>In first civil writ, two petitioners were admitted in the hospital on 17.6.1996 and their left eyes were operated on 18.6.1996 and they were discharged from the hospital on 21.6.1996.</a:t>
            </a:r>
          </a:p>
          <a:p>
            <a:pPr indent="-228600">
              <a:lnSpc>
                <a:spcPct val="90000"/>
              </a:lnSpc>
              <a:buFont typeface="Arial" panose="020B0604020202020204" pitchFamily="34" charset="0"/>
              <a:buChar char="•"/>
            </a:pPr>
            <a:endParaRPr lang="en-US" sz="10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000" b="0" kern="1200" dirty="0">
                <a:solidFill>
                  <a:schemeClr val="tx1"/>
                </a:solidFill>
                <a:latin typeface="+mn-lt"/>
                <a:ea typeface="+mn-ea"/>
                <a:cs typeface="+mn-cs"/>
              </a:rPr>
              <a:t>In second civil writ, the petitioner no. 1 was admitted in the hospital on 18.6.1996 and his left eye was operated on 19.6.1996 and he was discharged on 21.6.1996. </a:t>
            </a:r>
          </a:p>
          <a:p>
            <a:pPr indent="-228600">
              <a:lnSpc>
                <a:spcPct val="90000"/>
              </a:lnSpc>
              <a:buFont typeface="Arial" panose="020B0604020202020204" pitchFamily="34" charset="0"/>
              <a:buChar char="•"/>
            </a:pPr>
            <a:endParaRPr lang="en-US" sz="10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000" b="0" kern="1200" dirty="0">
                <a:solidFill>
                  <a:schemeClr val="tx1"/>
                </a:solidFill>
                <a:latin typeface="+mn-lt"/>
                <a:ea typeface="+mn-ea"/>
                <a:cs typeface="+mn-cs"/>
              </a:rPr>
              <a:t>Petitioner no. 2 was admitted on 11.6.1996 and her left eye was operated on 12.6.1996 and she was </a:t>
            </a:r>
            <a:r>
              <a:rPr lang="en-US" sz="1000" b="0" kern="1200" dirty="0" err="1">
                <a:solidFill>
                  <a:schemeClr val="tx1"/>
                </a:solidFill>
                <a:latin typeface="+mn-lt"/>
                <a:ea typeface="+mn-ea"/>
                <a:cs typeface="+mn-cs"/>
              </a:rPr>
              <a:t>dischargedon</a:t>
            </a:r>
            <a:r>
              <a:rPr lang="en-US" sz="1000" b="0" kern="1200" dirty="0">
                <a:solidFill>
                  <a:schemeClr val="tx1"/>
                </a:solidFill>
                <a:latin typeface="+mn-lt"/>
                <a:ea typeface="+mn-ea"/>
                <a:cs typeface="+mn-cs"/>
              </a:rPr>
              <a:t> 24.6.1996. </a:t>
            </a:r>
          </a:p>
          <a:p>
            <a:pPr indent="-228600">
              <a:lnSpc>
                <a:spcPct val="90000"/>
              </a:lnSpc>
              <a:buFont typeface="Arial" panose="020B0604020202020204" pitchFamily="34" charset="0"/>
              <a:buChar char="•"/>
            </a:pPr>
            <a:endParaRPr lang="en-US" sz="10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000" b="0" kern="1200" dirty="0">
                <a:solidFill>
                  <a:schemeClr val="tx1"/>
                </a:solidFill>
                <a:latin typeface="+mn-lt"/>
                <a:ea typeface="+mn-ea"/>
                <a:cs typeface="+mn-cs"/>
              </a:rPr>
              <a:t>Petitioner no. 3 was admitted on 12.6.1996, her left eye was operated on 13.6.1996 and she was discharged on 26.6.1996.</a:t>
            </a:r>
          </a:p>
          <a:p>
            <a:pPr indent="-228600">
              <a:lnSpc>
                <a:spcPct val="90000"/>
              </a:lnSpc>
              <a:buFont typeface="Arial" panose="020B0604020202020204" pitchFamily="34" charset="0"/>
              <a:buChar char="•"/>
            </a:pPr>
            <a:endParaRPr lang="en-US" sz="1000" kern="1200" dirty="0">
              <a:solidFill>
                <a:schemeClr val="tx1"/>
              </a:solidFill>
              <a:latin typeface="+mn-lt"/>
              <a:ea typeface="+mn-ea"/>
              <a:cs typeface="+mn-cs"/>
            </a:endParaRPr>
          </a:p>
          <a:p>
            <a:pPr marL="228600" indent="0">
              <a:lnSpc>
                <a:spcPct val="90000"/>
              </a:lnSpc>
              <a:buNone/>
            </a:pPr>
            <a:r>
              <a:rPr lang="en-US" sz="1000" kern="1200" dirty="0">
                <a:solidFill>
                  <a:schemeClr val="tx1"/>
                </a:solidFill>
                <a:latin typeface="+mn-lt"/>
                <a:ea typeface="+mn-ea"/>
                <a:cs typeface="+mn-cs"/>
              </a:rPr>
              <a:t>		</a:t>
            </a:r>
            <a:endParaRPr lang="en-US" sz="1000" b="0" kern="1200" dirty="0">
              <a:solidFill>
                <a:schemeClr val="tx1"/>
              </a:solidFill>
              <a:latin typeface="+mn-lt"/>
              <a:ea typeface="+mn-ea"/>
              <a:cs typeface="+mn-cs"/>
            </a:endParaRP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a:lnSpc>
                <a:spcPct val="90000"/>
              </a:lnSpc>
              <a:spcAft>
                <a:spcPts val="600"/>
              </a:spcAft>
            </a:pPr>
            <a:r>
              <a:rPr lang="en-US" sz="700" kern="1200">
                <a:solidFill>
                  <a:schemeClr val="tx1">
                    <a:tint val="75000"/>
                  </a:schemeClr>
                </a:solidFill>
                <a:latin typeface="+mn-lt"/>
                <a:ea typeface="+mn-ea"/>
                <a:cs typeface="+mn-cs"/>
              </a:rPr>
              <a:t>Haripada Saha and Anr. vs State of Tripura and Ors, 2002 ACJ 1877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3300" b="1" kern="1200">
                <a:solidFill>
                  <a:schemeClr val="tx1"/>
                </a:solidFill>
                <a:latin typeface="+mj-lt"/>
                <a:ea typeface="+mj-ea"/>
                <a:cs typeface="+mj-cs"/>
              </a:rPr>
              <a:t>CASE 2: PATIENTS LOST VISION DUE TO EYE INFECTION</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indent="-228600">
              <a:lnSpc>
                <a:spcPct val="90000"/>
              </a:lnSpc>
              <a:buFont typeface="Arial" panose="020B0604020202020204" pitchFamily="34" charset="0"/>
              <a:buChar char="•"/>
            </a:pPr>
            <a:endParaRPr lang="en-US" sz="1600" kern="1200" dirty="0">
              <a:solidFill>
                <a:schemeClr val="tx1"/>
              </a:solidFill>
              <a:latin typeface="+mn-lt"/>
              <a:ea typeface="+mn-ea"/>
              <a:cs typeface="+mn-cs"/>
            </a:endParaRPr>
          </a:p>
          <a:p>
            <a:pPr marL="228600" indent="0">
              <a:lnSpc>
                <a:spcPct val="90000"/>
              </a:lnSpc>
              <a:buNone/>
            </a:pPr>
            <a:r>
              <a:rPr lang="en-US" sz="1600" kern="1200" dirty="0">
                <a:solidFill>
                  <a:schemeClr val="tx1"/>
                </a:solidFill>
                <a:latin typeface="+mn-lt"/>
                <a:ea typeface="+mn-ea"/>
                <a:cs typeface="+mn-cs"/>
              </a:rPr>
              <a:t>Patient’s Allegation:</a:t>
            </a:r>
          </a:p>
          <a:p>
            <a:pPr indent="-228600">
              <a:lnSpc>
                <a:spcPct val="90000"/>
              </a:lnSpc>
              <a:buFont typeface="Arial" panose="020B0604020202020204" pitchFamily="34" charset="0"/>
              <a:buChar char="•"/>
            </a:pPr>
            <a:endParaRPr lang="en-US" sz="160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The petitioners alleged that their eyes were damaged due to infection at the hospital and the infection in eyes was due to sheer negligence of the Medical Officers of the hospital.</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The petitioners prayed for compensation for the damage caused to their eyes. </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They claimed compensation of ` 2 lakhs each for violation of their fundamental right to life guaranteed under Article 21 of the Constitution of India.</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26</a:t>
            </a:fld>
            <a:endParaRPr lang="en-US" kern="1200">
              <a:solidFill>
                <a:schemeClr val="tx1">
                  <a:tint val="75000"/>
                </a:schemeClr>
              </a:solidFill>
              <a:latin typeface="+mn-lt"/>
              <a:ea typeface="+mn-ea"/>
              <a:cs typeface="+mn-cs"/>
            </a:endParaRPr>
          </a:p>
        </p:txBody>
      </p:sp>
      <p:sp>
        <p:nvSpPr>
          <p:cNvPr id="7" name="Google Shape;222;p22"/>
          <p:cNvSpPr txBox="1">
            <a:spLocks/>
          </p:cNvSpPr>
          <p:nvPr/>
        </p:nvSpPr>
        <p:spPr>
          <a:xfrm>
            <a:off x="3128211" y="6096000"/>
            <a:ext cx="5759115" cy="545432"/>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spcBef>
                <a:spcPts val="0"/>
              </a:spcBef>
              <a:spcAft>
                <a:spcPts val="600"/>
              </a:spcAft>
              <a:buClr>
                <a:srgbClr val="000000"/>
              </a:buClr>
              <a:buSzTx/>
              <a:buFont typeface="Arial"/>
              <a:buNone/>
              <a:tabLst/>
              <a:defRPr/>
            </a:pPr>
            <a:r>
              <a:rPr kumimoji="0" lang="en-IN" sz="1600" b="0" i="0" u="none" strike="noStrike" kern="0" cap="none" spc="0" normalizeH="0" baseline="0" noProof="0">
                <a:ln>
                  <a:noFill/>
                </a:ln>
                <a:solidFill>
                  <a:srgbClr val="002060"/>
                </a:solidFill>
                <a:effectLst/>
                <a:uLnTx/>
                <a:uFillTx/>
                <a:latin typeface="Calibri"/>
                <a:ea typeface="Calibri"/>
                <a:cs typeface="Calibri"/>
                <a:sym typeface="Calibri"/>
              </a:rPr>
              <a:t>Haripada Saha and Anr. vs State of Tripura and Ors, 2002 ACJ 1877</a:t>
            </a:r>
            <a:endParaRPr kumimoji="0" lang="en-IN" sz="1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3300" b="1" kern="1200">
                <a:solidFill>
                  <a:schemeClr val="tx1"/>
                </a:solidFill>
                <a:latin typeface="+mj-lt"/>
                <a:ea typeface="+mj-ea"/>
                <a:cs typeface="+mj-cs"/>
              </a:rPr>
              <a:t>CASE 2: PATIENTS LOST VISION DUE TO EYE INFECTION</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685800" lvl="1" indent="0">
              <a:lnSpc>
                <a:spcPct val="90000"/>
              </a:lnSpc>
              <a:buNone/>
            </a:pPr>
            <a:r>
              <a:rPr lang="en-US" sz="1300" b="1" kern="1200" dirty="0">
                <a:solidFill>
                  <a:schemeClr val="tx1"/>
                </a:solidFill>
                <a:latin typeface="+mn-lt"/>
                <a:ea typeface="+mn-ea"/>
                <a:cs typeface="+mn-cs"/>
              </a:rPr>
              <a:t>Doctor’s Defense:</a:t>
            </a:r>
          </a:p>
          <a:p>
            <a:pPr indent="-228600">
              <a:lnSpc>
                <a:spcPct val="90000"/>
              </a:lnSpc>
              <a:buFont typeface="Arial" panose="020B0604020202020204" pitchFamily="34" charset="0"/>
              <a:buChar char="•"/>
            </a:pPr>
            <a:endParaRPr lang="en-US" sz="13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300" b="0" kern="1200" dirty="0">
                <a:solidFill>
                  <a:schemeClr val="tx1"/>
                </a:solidFill>
                <a:latin typeface="+mn-lt"/>
                <a:ea typeface="+mn-ea"/>
                <a:cs typeface="+mn-cs"/>
              </a:rPr>
              <a:t>The patients came to the hospital with their left eyes completely blind and the doctors of the hospital successfully removed the cataract but because of subsequent </a:t>
            </a:r>
            <a:r>
              <a:rPr lang="en-US" sz="1300" b="0" kern="1200" dirty="0" err="1">
                <a:solidFill>
                  <a:schemeClr val="tx1"/>
                </a:solidFill>
                <a:latin typeface="+mn-lt"/>
                <a:ea typeface="+mn-ea"/>
                <a:cs typeface="+mn-cs"/>
              </a:rPr>
              <a:t>developments,the</a:t>
            </a:r>
            <a:r>
              <a:rPr lang="en-US" sz="1300" b="0" kern="1200" dirty="0">
                <a:solidFill>
                  <a:schemeClr val="tx1"/>
                </a:solidFill>
                <a:latin typeface="+mn-lt"/>
                <a:ea typeface="+mn-ea"/>
                <a:cs typeface="+mn-cs"/>
              </a:rPr>
              <a:t> petitioners were unable to get back their vision.</a:t>
            </a:r>
          </a:p>
          <a:p>
            <a:pPr indent="-228600">
              <a:lnSpc>
                <a:spcPct val="90000"/>
              </a:lnSpc>
              <a:buFont typeface="Arial" panose="020B0604020202020204" pitchFamily="34" charset="0"/>
              <a:buChar char="•"/>
            </a:pPr>
            <a:endParaRPr lang="en-US" sz="13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300" b="0" kern="1200" dirty="0">
                <a:solidFill>
                  <a:schemeClr val="tx1"/>
                </a:solidFill>
                <a:latin typeface="+mn-lt"/>
                <a:ea typeface="+mn-ea"/>
                <a:cs typeface="+mn-cs"/>
              </a:rPr>
              <a:t>Mr. </a:t>
            </a:r>
            <a:r>
              <a:rPr lang="en-US" sz="1300" b="0" kern="1200" dirty="0" err="1">
                <a:solidFill>
                  <a:schemeClr val="tx1"/>
                </a:solidFill>
                <a:latin typeface="+mn-lt"/>
                <a:ea typeface="+mn-ea"/>
                <a:cs typeface="+mn-cs"/>
              </a:rPr>
              <a:t>Saha</a:t>
            </a:r>
            <a:r>
              <a:rPr lang="en-US" sz="1300" b="0" kern="1200" dirty="0">
                <a:solidFill>
                  <a:schemeClr val="tx1"/>
                </a:solidFill>
                <a:latin typeface="+mn-lt"/>
                <a:ea typeface="+mn-ea"/>
                <a:cs typeface="+mn-cs"/>
              </a:rPr>
              <a:t>, senior Govt. Advocate, referred to a publication of the MOHFW, Delhi on </a:t>
            </a:r>
            <a:r>
              <a:rPr lang="en-US" sz="1300" b="0" kern="1200" dirty="0" err="1">
                <a:solidFill>
                  <a:schemeClr val="tx1"/>
                </a:solidFill>
                <a:latin typeface="+mn-lt"/>
                <a:ea typeface="+mn-ea"/>
                <a:cs typeface="+mn-cs"/>
              </a:rPr>
              <a:t>hospitalacquired</a:t>
            </a:r>
            <a:r>
              <a:rPr lang="en-US" sz="1300" b="0" kern="1200" dirty="0">
                <a:solidFill>
                  <a:schemeClr val="tx1"/>
                </a:solidFill>
                <a:latin typeface="+mn-lt"/>
                <a:ea typeface="+mn-ea"/>
                <a:cs typeface="+mn-cs"/>
              </a:rPr>
              <a:t> infections and submitted that postoperative infection is worldwide problem. </a:t>
            </a:r>
          </a:p>
          <a:p>
            <a:pPr indent="-228600">
              <a:lnSpc>
                <a:spcPct val="90000"/>
              </a:lnSpc>
              <a:buFont typeface="Arial" panose="020B0604020202020204" pitchFamily="34" charset="0"/>
              <a:buChar char="•"/>
            </a:pPr>
            <a:endParaRPr lang="en-US" sz="13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300" b="0" kern="1200" dirty="0">
                <a:solidFill>
                  <a:schemeClr val="tx1"/>
                </a:solidFill>
                <a:latin typeface="+mn-lt"/>
                <a:ea typeface="+mn-ea"/>
                <a:cs typeface="+mn-cs"/>
              </a:rPr>
              <a:t>He further submitted that at the time when the petitioners were discharged from the </a:t>
            </a:r>
            <a:r>
              <a:rPr lang="en-US" sz="1300" b="0" kern="1200" dirty="0" err="1">
                <a:solidFill>
                  <a:schemeClr val="tx1"/>
                </a:solidFill>
                <a:latin typeface="+mn-lt"/>
                <a:ea typeface="+mn-ea"/>
                <a:cs typeface="+mn-cs"/>
              </a:rPr>
              <a:t>hospital,there</a:t>
            </a:r>
            <a:r>
              <a:rPr lang="en-US" sz="1300" b="0" kern="1200" dirty="0">
                <a:solidFill>
                  <a:schemeClr val="tx1"/>
                </a:solidFill>
                <a:latin typeface="+mn-lt"/>
                <a:ea typeface="+mn-ea"/>
                <a:cs typeface="+mn-cs"/>
              </a:rPr>
              <a:t> was no infection in their eyes and it is quite possible that infection in their eyes took place after they were discharged. </a:t>
            </a:r>
          </a:p>
          <a:p>
            <a:pPr indent="-228600">
              <a:lnSpc>
                <a:spcPct val="90000"/>
              </a:lnSpc>
              <a:buFont typeface="Arial" panose="020B0604020202020204" pitchFamily="34" charset="0"/>
              <a:buChar char="•"/>
            </a:pPr>
            <a:endParaRPr lang="en-US" sz="13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300" b="0" kern="1200" dirty="0">
                <a:solidFill>
                  <a:schemeClr val="tx1"/>
                </a:solidFill>
                <a:latin typeface="+mn-lt"/>
                <a:ea typeface="+mn-ea"/>
                <a:cs typeface="+mn-cs"/>
              </a:rPr>
              <a:t>Thus, the court cannot record a definite finding that the infection in the eyes of the petitioners was due to negligence on the part of the doctors who conducted the operation.</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27</a:t>
            </a:fld>
            <a:endParaRPr lang="en-US" kern="1200">
              <a:solidFill>
                <a:schemeClr val="tx1">
                  <a:tint val="75000"/>
                </a:schemeClr>
              </a:solidFill>
              <a:latin typeface="+mn-lt"/>
              <a:ea typeface="+mn-ea"/>
              <a:cs typeface="+mn-cs"/>
            </a:endParaRPr>
          </a:p>
        </p:txBody>
      </p:sp>
      <p:sp>
        <p:nvSpPr>
          <p:cNvPr id="7" name="Google Shape;222;p22"/>
          <p:cNvSpPr txBox="1">
            <a:spLocks/>
          </p:cNvSpPr>
          <p:nvPr/>
        </p:nvSpPr>
        <p:spPr>
          <a:xfrm>
            <a:off x="3128211" y="6096000"/>
            <a:ext cx="5759115" cy="7620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spcBef>
                <a:spcPts val="0"/>
              </a:spcBef>
              <a:spcAft>
                <a:spcPts val="600"/>
              </a:spcAft>
              <a:buClr>
                <a:srgbClr val="000000"/>
              </a:buClr>
              <a:buSzTx/>
              <a:buFont typeface="Arial"/>
              <a:buNone/>
              <a:tabLst/>
              <a:defRPr/>
            </a:pPr>
            <a:r>
              <a:rPr kumimoji="0" lang="en-IN" sz="1600" b="0" i="0" u="none" strike="noStrike" kern="0" cap="none" spc="0" normalizeH="0" baseline="0" noProof="0" dirty="0" err="1">
                <a:ln>
                  <a:noFill/>
                </a:ln>
                <a:solidFill>
                  <a:srgbClr val="002060"/>
                </a:solidFill>
                <a:effectLst/>
                <a:uLnTx/>
                <a:uFillTx/>
                <a:latin typeface="Calibri"/>
                <a:ea typeface="Calibri"/>
                <a:cs typeface="Calibri"/>
                <a:sym typeface="Calibri"/>
              </a:rPr>
              <a:t>Haripada</a:t>
            </a:r>
            <a:r>
              <a:rPr kumimoji="0" lang="en-IN" sz="1600" b="0" i="0" u="none" strike="noStrike" kern="0" cap="none" spc="0" normalizeH="0" baseline="0" noProof="0" dirty="0">
                <a:ln>
                  <a:noFill/>
                </a:ln>
                <a:solidFill>
                  <a:srgbClr val="002060"/>
                </a:solidFill>
                <a:effectLst/>
                <a:uLnTx/>
                <a:uFillTx/>
                <a:latin typeface="Calibri"/>
                <a:ea typeface="Calibri"/>
                <a:cs typeface="Calibri"/>
                <a:sym typeface="Calibri"/>
              </a:rPr>
              <a:t> </a:t>
            </a:r>
            <a:r>
              <a:rPr kumimoji="0" lang="en-IN" sz="1600" b="0" i="0" u="none" strike="noStrike" kern="0" cap="none" spc="0" normalizeH="0" baseline="0" noProof="0" dirty="0" err="1">
                <a:ln>
                  <a:noFill/>
                </a:ln>
                <a:solidFill>
                  <a:srgbClr val="002060"/>
                </a:solidFill>
                <a:effectLst/>
                <a:uLnTx/>
                <a:uFillTx/>
                <a:latin typeface="Calibri"/>
                <a:ea typeface="Calibri"/>
                <a:cs typeface="Calibri"/>
                <a:sym typeface="Calibri"/>
              </a:rPr>
              <a:t>Saha</a:t>
            </a:r>
            <a:r>
              <a:rPr kumimoji="0" lang="en-IN" sz="1600" b="0" i="0" u="none" strike="noStrike" kern="0" cap="none" spc="0" normalizeH="0" baseline="0" noProof="0" dirty="0">
                <a:ln>
                  <a:noFill/>
                </a:ln>
                <a:solidFill>
                  <a:srgbClr val="002060"/>
                </a:solidFill>
                <a:effectLst/>
                <a:uLnTx/>
                <a:uFillTx/>
                <a:latin typeface="Calibri"/>
                <a:ea typeface="Calibri"/>
                <a:cs typeface="Calibri"/>
                <a:sym typeface="Calibri"/>
              </a:rPr>
              <a:t> and </a:t>
            </a:r>
            <a:r>
              <a:rPr kumimoji="0" lang="en-IN" sz="1600" b="0" i="0" u="none" strike="noStrike" kern="0" cap="none" spc="0" normalizeH="0" baseline="0" noProof="0" dirty="0" err="1">
                <a:ln>
                  <a:noFill/>
                </a:ln>
                <a:solidFill>
                  <a:srgbClr val="002060"/>
                </a:solidFill>
                <a:effectLst/>
                <a:uLnTx/>
                <a:uFillTx/>
                <a:latin typeface="Calibri"/>
                <a:ea typeface="Calibri"/>
                <a:cs typeface="Calibri"/>
                <a:sym typeface="Calibri"/>
              </a:rPr>
              <a:t>Anr</a:t>
            </a:r>
            <a:r>
              <a:rPr kumimoji="0" lang="en-IN" sz="1600" b="0" i="0" u="none" strike="noStrike" kern="0" cap="none" spc="0" normalizeH="0" baseline="0" noProof="0" dirty="0">
                <a:ln>
                  <a:noFill/>
                </a:ln>
                <a:solidFill>
                  <a:srgbClr val="002060"/>
                </a:solidFill>
                <a:effectLst/>
                <a:uLnTx/>
                <a:uFillTx/>
                <a:latin typeface="Calibri"/>
                <a:ea typeface="Calibri"/>
                <a:cs typeface="Calibri"/>
                <a:sym typeface="Calibri"/>
              </a:rPr>
              <a:t>. </a:t>
            </a:r>
            <a:r>
              <a:rPr kumimoji="0" lang="en-IN" sz="1600" b="0" i="0" u="none" strike="noStrike" kern="0" cap="none" spc="0" normalizeH="0" baseline="0" noProof="0" dirty="0" err="1">
                <a:ln>
                  <a:noFill/>
                </a:ln>
                <a:solidFill>
                  <a:srgbClr val="002060"/>
                </a:solidFill>
                <a:effectLst/>
                <a:uLnTx/>
                <a:uFillTx/>
                <a:latin typeface="Calibri"/>
                <a:ea typeface="Calibri"/>
                <a:cs typeface="Calibri"/>
                <a:sym typeface="Calibri"/>
              </a:rPr>
              <a:t>vs</a:t>
            </a:r>
            <a:r>
              <a:rPr kumimoji="0" lang="en-IN" sz="1600" b="0" i="0" u="none" strike="noStrike" kern="0" cap="none" spc="0" normalizeH="0" baseline="0" noProof="0" dirty="0">
                <a:ln>
                  <a:noFill/>
                </a:ln>
                <a:solidFill>
                  <a:srgbClr val="002060"/>
                </a:solidFill>
                <a:effectLst/>
                <a:uLnTx/>
                <a:uFillTx/>
                <a:latin typeface="Calibri"/>
                <a:ea typeface="Calibri"/>
                <a:cs typeface="Calibri"/>
                <a:sym typeface="Calibri"/>
              </a:rPr>
              <a:t> State of Tripura and Ors, 2002 ACJ 1877</a:t>
            </a:r>
            <a:endParaRPr kumimoji="0" lang="en-IN" sz="1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3300" b="1" kern="1200">
                <a:solidFill>
                  <a:schemeClr val="tx1"/>
                </a:solidFill>
                <a:latin typeface="+mj-lt"/>
                <a:ea typeface="+mj-ea"/>
                <a:cs typeface="+mj-cs"/>
              </a:rPr>
              <a:t>CASE 2: PATIENTS LOST VISION DUE TO EYE INFECTION</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indent="-228600">
              <a:lnSpc>
                <a:spcPct val="90000"/>
              </a:lnSpc>
              <a:buFont typeface="Arial" panose="020B0604020202020204" pitchFamily="34" charset="0"/>
              <a:buChar char="•"/>
            </a:pPr>
            <a:endParaRPr lang="en-US" sz="1200" b="0" kern="1200" dirty="0">
              <a:solidFill>
                <a:schemeClr val="tx1"/>
              </a:solidFill>
              <a:latin typeface="+mn-lt"/>
              <a:ea typeface="+mn-ea"/>
              <a:cs typeface="+mn-cs"/>
            </a:endParaRPr>
          </a:p>
          <a:p>
            <a:pPr marL="228600" indent="0">
              <a:lnSpc>
                <a:spcPct val="90000"/>
              </a:lnSpc>
              <a:buNone/>
            </a:pPr>
            <a:r>
              <a:rPr lang="en-US" sz="1200" kern="1200" dirty="0">
                <a:solidFill>
                  <a:schemeClr val="tx1"/>
                </a:solidFill>
                <a:latin typeface="+mn-lt"/>
                <a:ea typeface="+mn-ea"/>
                <a:cs typeface="+mn-cs"/>
              </a:rPr>
              <a:t>Inquiry by the Government</a:t>
            </a:r>
          </a:p>
          <a:p>
            <a:pPr indent="-228600">
              <a:lnSpc>
                <a:spcPct val="90000"/>
              </a:lnSpc>
              <a:buFont typeface="Arial" panose="020B0604020202020204" pitchFamily="34" charset="0"/>
              <a:buChar char="•"/>
            </a:pPr>
            <a:endParaRPr lang="en-US" sz="12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200" b="0" kern="1200" dirty="0">
                <a:solidFill>
                  <a:schemeClr val="tx1"/>
                </a:solidFill>
                <a:latin typeface="+mn-lt"/>
                <a:ea typeface="+mn-ea"/>
                <a:cs typeface="+mn-cs"/>
              </a:rPr>
              <a:t>The Government of Tripura constituted a committee and investigated into the causes infection. The report issued by the said committee showed that the infection was caused to the eyes of the different patients due to lapse on the part of the authorities.</a:t>
            </a:r>
          </a:p>
          <a:p>
            <a:pPr indent="-228600">
              <a:lnSpc>
                <a:spcPct val="90000"/>
              </a:lnSpc>
              <a:buFont typeface="Arial" panose="020B0604020202020204" pitchFamily="34" charset="0"/>
              <a:buChar char="•"/>
            </a:pPr>
            <a:endParaRPr lang="en-US" sz="12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200" b="0" kern="1200" dirty="0">
                <a:solidFill>
                  <a:schemeClr val="tx1"/>
                </a:solidFill>
                <a:latin typeface="+mn-lt"/>
                <a:ea typeface="+mn-ea"/>
                <a:cs typeface="+mn-cs"/>
              </a:rPr>
              <a:t>The Government constituted another committee which also enquired into the causes of the eye infection of different patients. The committee stated that the infection was a result of contamination in the operation theater. </a:t>
            </a:r>
          </a:p>
          <a:p>
            <a:pPr indent="-228600">
              <a:lnSpc>
                <a:spcPct val="90000"/>
              </a:lnSpc>
              <a:buFont typeface="Arial" panose="020B0604020202020204" pitchFamily="34" charset="0"/>
              <a:buChar char="•"/>
            </a:pPr>
            <a:endParaRPr lang="en-US" sz="12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200" b="0" kern="1200" dirty="0">
                <a:solidFill>
                  <a:schemeClr val="tx1"/>
                </a:solidFill>
                <a:latin typeface="+mn-lt"/>
                <a:ea typeface="+mn-ea"/>
                <a:cs typeface="+mn-cs"/>
              </a:rPr>
              <a:t>The committee was of the opinion that, “the patients were infected initially around incision</a:t>
            </a:r>
          </a:p>
          <a:p>
            <a:pPr marL="228600" indent="0">
              <a:lnSpc>
                <a:spcPct val="90000"/>
              </a:lnSpc>
              <a:buNone/>
            </a:pPr>
            <a:r>
              <a:rPr lang="en-US" sz="1200" b="0" kern="1200" dirty="0">
                <a:solidFill>
                  <a:schemeClr val="tx1"/>
                </a:solidFill>
                <a:latin typeface="+mn-lt"/>
                <a:ea typeface="+mn-ea"/>
                <a:cs typeface="+mn-cs"/>
              </a:rPr>
              <a:t>and stitch line and the said initial infection progressed to severe intraocular infections. The microbiological studies revealed mixed type of infection the organism were isolated from different areas of the operation theatre including the floor, overhead lights, walls etc. One of the organisms isolated from the O.T. was also found to be the causative organisms in some patients.”</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28</a:t>
            </a:fld>
            <a:endParaRPr lang="en-US" kern="1200">
              <a:solidFill>
                <a:schemeClr val="tx1">
                  <a:tint val="75000"/>
                </a:schemeClr>
              </a:solidFill>
              <a:latin typeface="+mn-lt"/>
              <a:ea typeface="+mn-ea"/>
              <a:cs typeface="+mn-cs"/>
            </a:endParaRPr>
          </a:p>
        </p:txBody>
      </p:sp>
      <p:sp>
        <p:nvSpPr>
          <p:cNvPr id="7" name="Google Shape;222;p22"/>
          <p:cNvSpPr txBox="1">
            <a:spLocks/>
          </p:cNvSpPr>
          <p:nvPr/>
        </p:nvSpPr>
        <p:spPr>
          <a:xfrm>
            <a:off x="3128211" y="6096000"/>
            <a:ext cx="5759115" cy="545432"/>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spcBef>
                <a:spcPts val="0"/>
              </a:spcBef>
              <a:spcAft>
                <a:spcPts val="600"/>
              </a:spcAft>
              <a:buClr>
                <a:srgbClr val="000000"/>
              </a:buClr>
              <a:buSzTx/>
              <a:buFont typeface="Arial"/>
              <a:buNone/>
              <a:tabLst/>
              <a:defRPr/>
            </a:pPr>
            <a:r>
              <a:rPr kumimoji="0" lang="en-IN" sz="1600" b="0" i="0" u="none" strike="noStrike" kern="0" cap="none" spc="0" normalizeH="0" baseline="0" noProof="0">
                <a:ln>
                  <a:noFill/>
                </a:ln>
                <a:solidFill>
                  <a:srgbClr val="002060"/>
                </a:solidFill>
                <a:effectLst/>
                <a:uLnTx/>
                <a:uFillTx/>
                <a:latin typeface="Calibri"/>
                <a:ea typeface="Calibri"/>
                <a:cs typeface="Calibri"/>
                <a:sym typeface="Calibri"/>
              </a:rPr>
              <a:t>Haripada Saha and Anr. vs State of Tripura and Ors, 2002 ACJ 1877</a:t>
            </a:r>
            <a:endParaRPr kumimoji="0" lang="en-IN" sz="1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3300" b="1" kern="1200">
                <a:solidFill>
                  <a:schemeClr val="tx1"/>
                </a:solidFill>
                <a:latin typeface="+mj-lt"/>
                <a:ea typeface="+mj-ea"/>
                <a:cs typeface="+mj-cs"/>
              </a:rPr>
              <a:t>CASE 2: PATIENTS LOST VISION DUE TO EYE INFECTION</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228600" indent="0">
              <a:lnSpc>
                <a:spcPct val="90000"/>
              </a:lnSpc>
              <a:buNone/>
            </a:pPr>
            <a:r>
              <a:rPr lang="en-US" sz="1300" kern="1200" dirty="0">
                <a:solidFill>
                  <a:schemeClr val="tx1"/>
                </a:solidFill>
                <a:latin typeface="+mn-lt"/>
                <a:ea typeface="+mn-ea"/>
                <a:cs typeface="+mn-cs"/>
              </a:rPr>
              <a:t>Court’s Judgment</a:t>
            </a:r>
          </a:p>
          <a:p>
            <a:pPr indent="-228600">
              <a:lnSpc>
                <a:spcPct val="90000"/>
              </a:lnSpc>
              <a:buFont typeface="Arial" panose="020B0604020202020204" pitchFamily="34" charset="0"/>
              <a:buChar char="•"/>
            </a:pPr>
            <a:endParaRPr lang="en-US" sz="130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300" b="0" kern="1200" dirty="0">
                <a:solidFill>
                  <a:schemeClr val="tx1"/>
                </a:solidFill>
                <a:latin typeface="+mn-lt"/>
                <a:ea typeface="+mn-ea"/>
                <a:cs typeface="+mn-cs"/>
              </a:rPr>
              <a:t>The contention of the State respondents that all the petitioners came to the hospital completely blind cannot be accepted. Cataract in the eyes does not completely blind the eye but only affects the vision of the eye. </a:t>
            </a:r>
          </a:p>
          <a:p>
            <a:pPr indent="-228600">
              <a:lnSpc>
                <a:spcPct val="90000"/>
              </a:lnSpc>
              <a:buFont typeface="Arial" panose="020B0604020202020204" pitchFamily="34" charset="0"/>
              <a:buChar char="•"/>
            </a:pPr>
            <a:endParaRPr lang="en-US" sz="13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300" b="0" kern="1200" dirty="0">
                <a:solidFill>
                  <a:schemeClr val="tx1"/>
                </a:solidFill>
                <a:latin typeface="+mn-lt"/>
                <a:ea typeface="+mn-ea"/>
                <a:cs typeface="+mn-cs"/>
              </a:rPr>
              <a:t>Further had the cataract operation been successful, the visions in the left eyes could have been restored to a large extent. Instead of the vision of the petitioners being restored in their left eyes, they have lost their left eye completely on account of the infection in the hospital.</a:t>
            </a:r>
          </a:p>
          <a:p>
            <a:pPr indent="-228600">
              <a:lnSpc>
                <a:spcPct val="90000"/>
              </a:lnSpc>
              <a:buFont typeface="Arial" panose="020B0604020202020204" pitchFamily="34" charset="0"/>
              <a:buChar char="•"/>
            </a:pPr>
            <a:endParaRPr lang="en-US" sz="13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300" b="0" kern="1200" dirty="0">
                <a:solidFill>
                  <a:schemeClr val="tx1"/>
                </a:solidFill>
                <a:latin typeface="+mn-lt"/>
                <a:ea typeface="+mn-ea"/>
                <a:cs typeface="+mn-cs"/>
              </a:rPr>
              <a:t>The contention of the State respondents that the infection in the eyes of the petitioners may not have taken place at the hospital has been negatived by the findings of the expert committee constituted by the Government . It is clear from the findings recorded by the two expert committees that eyes of the petitioners suffered infection at the Hospital where they were operated upon.</a:t>
            </a:r>
          </a:p>
          <a:p>
            <a:pPr indent="-228600">
              <a:lnSpc>
                <a:spcPct val="90000"/>
              </a:lnSpc>
              <a:buFont typeface="Arial" panose="020B0604020202020204" pitchFamily="34" charset="0"/>
              <a:buChar char="•"/>
            </a:pPr>
            <a:endParaRPr lang="en-US" sz="1300" b="0" kern="1200" dirty="0">
              <a:solidFill>
                <a:schemeClr val="tx1"/>
              </a:solidFill>
              <a:latin typeface="+mn-lt"/>
              <a:ea typeface="+mn-ea"/>
              <a:cs typeface="+mn-cs"/>
            </a:endParaRP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29</a:t>
            </a:fld>
            <a:endParaRPr lang="en-US" kern="1200">
              <a:solidFill>
                <a:schemeClr val="tx1">
                  <a:tint val="75000"/>
                </a:schemeClr>
              </a:solidFill>
              <a:latin typeface="+mn-lt"/>
              <a:ea typeface="+mn-ea"/>
              <a:cs typeface="+mn-cs"/>
            </a:endParaRPr>
          </a:p>
        </p:txBody>
      </p:sp>
      <p:sp>
        <p:nvSpPr>
          <p:cNvPr id="7" name="Google Shape;222;p22"/>
          <p:cNvSpPr txBox="1">
            <a:spLocks/>
          </p:cNvSpPr>
          <p:nvPr/>
        </p:nvSpPr>
        <p:spPr>
          <a:xfrm>
            <a:off x="3128211" y="6096000"/>
            <a:ext cx="5759115" cy="7620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spcBef>
                <a:spcPts val="0"/>
              </a:spcBef>
              <a:spcAft>
                <a:spcPts val="600"/>
              </a:spcAft>
              <a:buClr>
                <a:srgbClr val="000000"/>
              </a:buClr>
              <a:buSzTx/>
              <a:buFont typeface="Arial"/>
              <a:buNone/>
              <a:tabLst/>
              <a:defRPr/>
            </a:pPr>
            <a:r>
              <a:rPr kumimoji="0" lang="en-IN" sz="1600" b="0" i="0" u="none" strike="noStrike" kern="0" cap="none" spc="0" normalizeH="0" baseline="0" noProof="0" dirty="0" err="1">
                <a:ln>
                  <a:noFill/>
                </a:ln>
                <a:solidFill>
                  <a:srgbClr val="002060"/>
                </a:solidFill>
                <a:effectLst/>
                <a:uLnTx/>
                <a:uFillTx/>
                <a:latin typeface="Calibri"/>
                <a:ea typeface="Calibri"/>
                <a:cs typeface="Calibri"/>
                <a:sym typeface="Calibri"/>
              </a:rPr>
              <a:t>Haripada</a:t>
            </a:r>
            <a:r>
              <a:rPr kumimoji="0" lang="en-IN" sz="1600" b="0" i="0" u="none" strike="noStrike" kern="0" cap="none" spc="0" normalizeH="0" baseline="0" noProof="0" dirty="0">
                <a:ln>
                  <a:noFill/>
                </a:ln>
                <a:solidFill>
                  <a:srgbClr val="002060"/>
                </a:solidFill>
                <a:effectLst/>
                <a:uLnTx/>
                <a:uFillTx/>
                <a:latin typeface="Calibri"/>
                <a:ea typeface="Calibri"/>
                <a:cs typeface="Calibri"/>
                <a:sym typeface="Calibri"/>
              </a:rPr>
              <a:t> </a:t>
            </a:r>
            <a:r>
              <a:rPr kumimoji="0" lang="en-IN" sz="1600" b="0" i="0" u="none" strike="noStrike" kern="0" cap="none" spc="0" normalizeH="0" baseline="0" noProof="0" dirty="0" err="1">
                <a:ln>
                  <a:noFill/>
                </a:ln>
                <a:solidFill>
                  <a:srgbClr val="002060"/>
                </a:solidFill>
                <a:effectLst/>
                <a:uLnTx/>
                <a:uFillTx/>
                <a:latin typeface="Calibri"/>
                <a:ea typeface="Calibri"/>
                <a:cs typeface="Calibri"/>
                <a:sym typeface="Calibri"/>
              </a:rPr>
              <a:t>Saha</a:t>
            </a:r>
            <a:r>
              <a:rPr kumimoji="0" lang="en-IN" sz="1600" b="0" i="0" u="none" strike="noStrike" kern="0" cap="none" spc="0" normalizeH="0" baseline="0" noProof="0" dirty="0">
                <a:ln>
                  <a:noFill/>
                </a:ln>
                <a:solidFill>
                  <a:srgbClr val="002060"/>
                </a:solidFill>
                <a:effectLst/>
                <a:uLnTx/>
                <a:uFillTx/>
                <a:latin typeface="Calibri"/>
                <a:ea typeface="Calibri"/>
                <a:cs typeface="Calibri"/>
                <a:sym typeface="Calibri"/>
              </a:rPr>
              <a:t> and </a:t>
            </a:r>
            <a:r>
              <a:rPr kumimoji="0" lang="en-IN" sz="1600" b="0" i="0" u="none" strike="noStrike" kern="0" cap="none" spc="0" normalizeH="0" baseline="0" noProof="0" dirty="0" err="1">
                <a:ln>
                  <a:noFill/>
                </a:ln>
                <a:solidFill>
                  <a:srgbClr val="002060"/>
                </a:solidFill>
                <a:effectLst/>
                <a:uLnTx/>
                <a:uFillTx/>
                <a:latin typeface="Calibri"/>
                <a:ea typeface="Calibri"/>
                <a:cs typeface="Calibri"/>
                <a:sym typeface="Calibri"/>
              </a:rPr>
              <a:t>Anr</a:t>
            </a:r>
            <a:r>
              <a:rPr kumimoji="0" lang="en-IN" sz="1600" b="0" i="0" u="none" strike="noStrike" kern="0" cap="none" spc="0" normalizeH="0" baseline="0" noProof="0" dirty="0">
                <a:ln>
                  <a:noFill/>
                </a:ln>
                <a:solidFill>
                  <a:srgbClr val="002060"/>
                </a:solidFill>
                <a:effectLst/>
                <a:uLnTx/>
                <a:uFillTx/>
                <a:latin typeface="Calibri"/>
                <a:ea typeface="Calibri"/>
                <a:cs typeface="Calibri"/>
                <a:sym typeface="Calibri"/>
              </a:rPr>
              <a:t>. </a:t>
            </a:r>
            <a:r>
              <a:rPr kumimoji="0" lang="en-IN" sz="1600" b="0" i="0" u="none" strike="noStrike" kern="0" cap="none" spc="0" normalizeH="0" baseline="0" noProof="0" dirty="0" err="1">
                <a:ln>
                  <a:noFill/>
                </a:ln>
                <a:solidFill>
                  <a:srgbClr val="002060"/>
                </a:solidFill>
                <a:effectLst/>
                <a:uLnTx/>
                <a:uFillTx/>
                <a:latin typeface="Calibri"/>
                <a:ea typeface="Calibri"/>
                <a:cs typeface="Calibri"/>
                <a:sym typeface="Calibri"/>
              </a:rPr>
              <a:t>vs</a:t>
            </a:r>
            <a:r>
              <a:rPr kumimoji="0" lang="en-IN" sz="1600" b="0" i="0" u="none" strike="noStrike" kern="0" cap="none" spc="0" normalizeH="0" baseline="0" noProof="0" dirty="0">
                <a:ln>
                  <a:noFill/>
                </a:ln>
                <a:solidFill>
                  <a:srgbClr val="002060"/>
                </a:solidFill>
                <a:effectLst/>
                <a:uLnTx/>
                <a:uFillTx/>
                <a:latin typeface="Calibri"/>
                <a:ea typeface="Calibri"/>
                <a:cs typeface="Calibri"/>
                <a:sym typeface="Calibri"/>
              </a:rPr>
              <a:t> State of Tripura and Ors, 2002 ACJ 1877</a:t>
            </a:r>
            <a:endParaRPr kumimoji="0" lang="en-IN" sz="1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43"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18"/>
          <p:cNvSpPr txBox="1">
            <a:spLocks noGrp="1"/>
          </p:cNvSpPr>
          <p:nvPr>
            <p:ph type="title"/>
          </p:nvPr>
        </p:nvSpPr>
        <p:spPr>
          <a:xfrm>
            <a:off x="782723" y="809898"/>
            <a:ext cx="7457037" cy="1554480"/>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FF0000"/>
              </a:buClr>
              <a:buSzPts val="2800"/>
              <a:buFont typeface="Calibri"/>
              <a:buNone/>
            </a:pPr>
            <a:r>
              <a:rPr lang="en-US" sz="4200" b="1"/>
              <a:t> HEALTH CARE-ASSOCIATED INFECTION (HCAI)</a:t>
            </a:r>
            <a:endParaRPr lang="en-US" sz="4200"/>
          </a:p>
        </p:txBody>
      </p:sp>
      <p:sp>
        <p:nvSpPr>
          <p:cNvPr id="127" name="Google Shape;127;p18"/>
          <p:cNvSpPr txBox="1">
            <a:spLocks noGrp="1"/>
          </p:cNvSpPr>
          <p:nvPr>
            <p:ph type="body" idx="1"/>
          </p:nvPr>
        </p:nvSpPr>
        <p:spPr>
          <a:xfrm>
            <a:off x="783771" y="3017522"/>
            <a:ext cx="7455989" cy="3124658"/>
          </a:xfrm>
          <a:prstGeom prst="rect">
            <a:avLst/>
          </a:prstGeom>
        </p:spPr>
        <p:txBody>
          <a:bodyPr spcFirstLastPara="1" lIns="91425" tIns="45700" rIns="91425" bIns="45700" anchor="ctr" anchorCtr="0">
            <a:normAutofit/>
          </a:bodyPr>
          <a:lstStyle/>
          <a:p>
            <a:pPr marL="0" lvl="0" indent="0" rtl="0">
              <a:lnSpc>
                <a:spcPct val="90000"/>
              </a:lnSpc>
              <a:spcBef>
                <a:spcPts val="0"/>
              </a:spcBef>
              <a:spcAft>
                <a:spcPts val="0"/>
              </a:spcAft>
              <a:buClr>
                <a:schemeClr val="dk1"/>
              </a:buClr>
              <a:buSzPts val="1600"/>
              <a:buFont typeface="Arial"/>
              <a:buNone/>
            </a:pPr>
            <a:r>
              <a:rPr lang="en-US" sz="1600" b="1" dirty="0">
                <a:latin typeface="Calibri" pitchFamily="34" charset="0"/>
                <a:cs typeface="Calibri" pitchFamily="34" charset="0"/>
              </a:rPr>
              <a:t>         </a:t>
            </a:r>
            <a:endParaRPr lang="en-US" sz="1600" dirty="0">
              <a:latin typeface="Calibri" pitchFamily="34" charset="0"/>
              <a:cs typeface="Calibri" pitchFamily="34" charset="0"/>
            </a:endParaRPr>
          </a:p>
          <a:p>
            <a:pPr marL="742950" lvl="1" indent="-285750" rtl="0">
              <a:lnSpc>
                <a:spcPct val="90000"/>
              </a:lnSpc>
              <a:spcBef>
                <a:spcPts val="320"/>
              </a:spcBef>
              <a:spcAft>
                <a:spcPts val="0"/>
              </a:spcAft>
              <a:buClr>
                <a:schemeClr val="dk1"/>
              </a:buClr>
              <a:buSzPts val="1600"/>
              <a:buNone/>
            </a:pPr>
            <a:r>
              <a:rPr lang="en-US" sz="1600" dirty="0">
                <a:latin typeface="Calibri" pitchFamily="34" charset="0"/>
                <a:cs typeface="Calibri" pitchFamily="34" charset="0"/>
              </a:rPr>
              <a:t> </a:t>
            </a:r>
          </a:p>
          <a:p>
            <a:pPr>
              <a:lnSpc>
                <a:spcPct val="90000"/>
              </a:lnSpc>
              <a:buNone/>
            </a:pPr>
            <a:r>
              <a:rPr lang="en-US" sz="1600" dirty="0">
                <a:latin typeface="Calibri" pitchFamily="34" charset="0"/>
                <a:cs typeface="Calibri" pitchFamily="34" charset="0"/>
              </a:rPr>
              <a:t>	</a:t>
            </a:r>
            <a:r>
              <a:rPr lang="en-US" sz="1600" b="1" dirty="0">
                <a:latin typeface="Calibri" pitchFamily="34" charset="0"/>
                <a:cs typeface="Calibri" pitchFamily="34" charset="0"/>
              </a:rPr>
              <a:t>A particular infection should be considered healthcare associated, only if: </a:t>
            </a:r>
            <a:endParaRPr lang="en-IN" sz="1600" b="1" dirty="0">
              <a:latin typeface="Calibri" pitchFamily="34" charset="0"/>
              <a:cs typeface="Calibri" pitchFamily="34" charset="0"/>
            </a:endParaRPr>
          </a:p>
          <a:p>
            <a:pPr>
              <a:lnSpc>
                <a:spcPct val="90000"/>
              </a:lnSpc>
              <a:buNone/>
            </a:pPr>
            <a:endParaRPr lang="en-IN" sz="1600" dirty="0">
              <a:latin typeface="Calibri" pitchFamily="34" charset="0"/>
              <a:cs typeface="Calibri" pitchFamily="34" charset="0"/>
            </a:endParaRPr>
          </a:p>
          <a:p>
            <a:pPr lvl="0">
              <a:lnSpc>
                <a:spcPct val="90000"/>
              </a:lnSpc>
              <a:buFont typeface="Wingdings" pitchFamily="2" charset="2"/>
              <a:buChar char="Ø"/>
            </a:pPr>
            <a:r>
              <a:rPr lang="en-US" sz="1600" dirty="0">
                <a:latin typeface="Calibri" pitchFamily="34" charset="0"/>
                <a:cs typeface="Calibri" pitchFamily="34" charset="0"/>
              </a:rPr>
              <a:t>It was not present or incubating when the patient was admitted to the hospital; </a:t>
            </a:r>
          </a:p>
          <a:p>
            <a:pPr lvl="0">
              <a:lnSpc>
                <a:spcPct val="90000"/>
              </a:lnSpc>
              <a:buFont typeface="Wingdings" pitchFamily="2" charset="2"/>
              <a:buChar char="Ø"/>
            </a:pPr>
            <a:endParaRPr lang="en-IN" sz="1600" dirty="0">
              <a:latin typeface="Calibri" pitchFamily="34" charset="0"/>
              <a:cs typeface="Calibri" pitchFamily="34" charset="0"/>
            </a:endParaRPr>
          </a:p>
          <a:p>
            <a:pPr lvl="0">
              <a:lnSpc>
                <a:spcPct val="90000"/>
              </a:lnSpc>
              <a:buFont typeface="Wingdings" pitchFamily="2" charset="2"/>
              <a:buChar char="Ø"/>
            </a:pPr>
            <a:r>
              <a:rPr lang="en-US" sz="1600" dirty="0">
                <a:latin typeface="Calibri" pitchFamily="34" charset="0"/>
                <a:cs typeface="Calibri" pitchFamily="34" charset="0"/>
              </a:rPr>
              <a:t>The infection does not represent a complication or extension of an infectious process that was present at the time of admission; </a:t>
            </a:r>
          </a:p>
          <a:p>
            <a:pPr lvl="0">
              <a:lnSpc>
                <a:spcPct val="90000"/>
              </a:lnSpc>
              <a:buFont typeface="Wingdings" pitchFamily="2" charset="2"/>
              <a:buChar char="Ø"/>
            </a:pPr>
            <a:endParaRPr lang="en-IN" sz="1600" dirty="0">
              <a:latin typeface="Calibri" pitchFamily="34" charset="0"/>
              <a:cs typeface="Calibri" pitchFamily="34" charset="0"/>
            </a:endParaRPr>
          </a:p>
          <a:p>
            <a:pPr>
              <a:lnSpc>
                <a:spcPct val="90000"/>
              </a:lnSpc>
              <a:buFont typeface="Wingdings" pitchFamily="2" charset="2"/>
              <a:buChar char="Ø"/>
            </a:pPr>
            <a:r>
              <a:rPr lang="en-US" sz="1600" dirty="0">
                <a:latin typeface="Calibri" pitchFamily="34" charset="0"/>
                <a:cs typeface="Calibri" pitchFamily="34" charset="0"/>
              </a:rPr>
              <a:t>The infection occurred more than 48 to 72 hours after admission, and within 30 days following discharge or longer if it is related to a surgical procedure</a:t>
            </a:r>
            <a:endParaRPr lang="en-IN" sz="1600" dirty="0">
              <a:latin typeface="Calibri" pitchFamily="34" charset="0"/>
              <a:cs typeface="Calibri" pitchFamily="34" charset="0"/>
            </a:endParaRPr>
          </a:p>
          <a:p>
            <a:pPr>
              <a:lnSpc>
                <a:spcPct val="90000"/>
              </a:lnSpc>
              <a:buFont typeface="Wingdings" pitchFamily="2" charset="2"/>
              <a:buChar char="Ø"/>
            </a:pPr>
            <a:endParaRPr lang="en-IN" sz="1600" dirty="0">
              <a:latin typeface="Calibri" pitchFamily="34" charset="0"/>
              <a:cs typeface="Calibri" pitchFamily="34" charset="0"/>
            </a:endParaRPr>
          </a:p>
          <a:p>
            <a:pPr>
              <a:lnSpc>
                <a:spcPct val="90000"/>
              </a:lnSpc>
              <a:buFont typeface="Wingdings" pitchFamily="2" charset="2"/>
              <a:buChar char="Ø"/>
            </a:pPr>
            <a:endParaRPr lang="en-IN" sz="1600" dirty="0">
              <a:latin typeface="Calibri" pitchFamily="34" charset="0"/>
              <a:cs typeface="Calibri" pitchFamily="34" charset="0"/>
            </a:endParaRPr>
          </a:p>
          <a:p>
            <a:pPr>
              <a:lnSpc>
                <a:spcPct val="90000"/>
              </a:lnSpc>
              <a:buFont typeface="Wingdings" pitchFamily="2" charset="2"/>
              <a:buChar char="Ø"/>
            </a:pPr>
            <a:endParaRPr lang="en-IN" sz="1600" dirty="0">
              <a:latin typeface="Calibri" pitchFamily="34" charset="0"/>
              <a:cs typeface="Calibri" pitchFamily="34" charset="0"/>
            </a:endParaRPr>
          </a:p>
        </p:txBody>
      </p:sp>
      <p:cxnSp>
        <p:nvCxnSpPr>
          <p:cNvPr id="14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0" name="Google Shape;130;p18"/>
          <p:cNvSpPr txBox="1">
            <a:spLocks noGrp="1"/>
          </p:cNvSpPr>
          <p:nvPr>
            <p:ph type="sldNum" idx="12"/>
          </p:nvPr>
        </p:nvSpPr>
        <p:spPr>
          <a:xfrm>
            <a:off x="6457950" y="6492240"/>
            <a:ext cx="2057400"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3</a:t>
            </a:fld>
            <a:endParaRPr lang="en-US"/>
          </a:p>
        </p:txBody>
      </p:sp>
      <p:sp>
        <p:nvSpPr>
          <p:cNvPr id="8" name="Rectangle 7"/>
          <p:cNvSpPr/>
          <p:nvPr/>
        </p:nvSpPr>
        <p:spPr>
          <a:xfrm rot="10800000" flipV="1">
            <a:off x="1429975" y="5860975"/>
            <a:ext cx="2551181" cy="307777"/>
          </a:xfrm>
          <a:prstGeom prst="rect">
            <a:avLst/>
          </a:prstGeom>
        </p:spPr>
        <p:txBody>
          <a:bodyPr wrap="square">
            <a:spAutoFit/>
          </a:bodyPr>
          <a:lstStyle/>
          <a:p>
            <a:pPr>
              <a:spcAft>
                <a:spcPts val="600"/>
              </a:spcAft>
            </a:pPr>
            <a:r>
              <a:rPr lang="en-US" dirty="0">
                <a:hlinkClick r:id="rId3"/>
              </a:rPr>
              <a:t>https://www.cdc.gov/hai</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3300" b="1" kern="1200">
                <a:solidFill>
                  <a:schemeClr val="tx1"/>
                </a:solidFill>
                <a:latin typeface="+mj-lt"/>
                <a:ea typeface="+mj-ea"/>
                <a:cs typeface="+mj-cs"/>
              </a:rPr>
              <a:t>CASE 2: PATIENTS LOST VISION DUE TO EYE INFECTION</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marL="228600" indent="0">
              <a:lnSpc>
                <a:spcPct val="90000"/>
              </a:lnSpc>
              <a:buNone/>
            </a:pPr>
            <a:r>
              <a:rPr lang="en-US" sz="2100" kern="1200" dirty="0">
                <a:solidFill>
                  <a:schemeClr val="tx1"/>
                </a:solidFill>
                <a:latin typeface="+mn-lt"/>
                <a:ea typeface="+mn-ea"/>
                <a:cs typeface="+mn-cs"/>
              </a:rPr>
              <a:t>Court’s Judgment</a:t>
            </a:r>
          </a:p>
          <a:p>
            <a:pPr indent="-228600">
              <a:lnSpc>
                <a:spcPct val="90000"/>
              </a:lnSpc>
              <a:buFont typeface="Arial" panose="020B0604020202020204" pitchFamily="34" charset="0"/>
              <a:buChar char="•"/>
            </a:pPr>
            <a:endParaRPr lang="en-US" sz="210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2100" b="0" kern="1200" dirty="0">
                <a:solidFill>
                  <a:schemeClr val="tx1"/>
                </a:solidFill>
                <a:latin typeface="+mn-lt"/>
                <a:ea typeface="+mn-ea"/>
                <a:cs typeface="+mn-cs"/>
              </a:rPr>
              <a:t> The findings of the two expert committees discussed above clearly indicate that the infection in the eyes suffered by the petitioners were on account of negligence on the face of it.</a:t>
            </a:r>
          </a:p>
          <a:p>
            <a:pPr indent="-228600">
              <a:lnSpc>
                <a:spcPct val="90000"/>
              </a:lnSpc>
              <a:buFont typeface="Arial" panose="020B0604020202020204" pitchFamily="34" charset="0"/>
              <a:buChar char="•"/>
            </a:pPr>
            <a:endParaRPr lang="en-US" sz="21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2100" b="0" kern="1200" dirty="0">
                <a:solidFill>
                  <a:schemeClr val="tx1"/>
                </a:solidFill>
                <a:latin typeface="+mn-lt"/>
                <a:ea typeface="+mn-ea"/>
                <a:cs typeface="+mn-cs"/>
              </a:rPr>
              <a:t>The petitioners are entitled to compensation for breach of their fundamental right to life under Article 21 of the Constitution from the State Government of Tripura.</a:t>
            </a:r>
          </a:p>
          <a:p>
            <a:pPr indent="-228600">
              <a:lnSpc>
                <a:spcPct val="90000"/>
              </a:lnSpc>
              <a:buFont typeface="Arial" panose="020B0604020202020204" pitchFamily="34" charset="0"/>
              <a:buChar char="•"/>
            </a:pPr>
            <a:endParaRPr lang="en-US" sz="2100" b="0" kern="1200" dirty="0">
              <a:solidFill>
                <a:schemeClr val="tx1"/>
              </a:solidFill>
              <a:latin typeface="+mn-lt"/>
              <a:ea typeface="+mn-ea"/>
              <a:cs typeface="+mn-cs"/>
            </a:endParaRP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30</a:t>
            </a:fld>
            <a:endParaRPr lang="en-US" kern="1200">
              <a:solidFill>
                <a:schemeClr val="tx1">
                  <a:tint val="75000"/>
                </a:schemeClr>
              </a:solidFill>
              <a:latin typeface="+mn-lt"/>
              <a:ea typeface="+mn-ea"/>
              <a:cs typeface="+mn-cs"/>
            </a:endParaRPr>
          </a:p>
        </p:txBody>
      </p:sp>
      <p:sp>
        <p:nvSpPr>
          <p:cNvPr id="7" name="Google Shape;222;p22"/>
          <p:cNvSpPr txBox="1">
            <a:spLocks/>
          </p:cNvSpPr>
          <p:nvPr/>
        </p:nvSpPr>
        <p:spPr>
          <a:xfrm>
            <a:off x="3128211" y="6096000"/>
            <a:ext cx="5759115" cy="545432"/>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spcBef>
                <a:spcPts val="0"/>
              </a:spcBef>
              <a:spcAft>
                <a:spcPts val="600"/>
              </a:spcAft>
              <a:buClr>
                <a:srgbClr val="000000"/>
              </a:buClr>
              <a:buSzTx/>
              <a:buFont typeface="Arial"/>
              <a:buNone/>
              <a:tabLst/>
              <a:defRPr/>
            </a:pPr>
            <a:r>
              <a:rPr kumimoji="0" lang="en-IN" sz="1600" b="0" i="0" u="none" strike="noStrike" kern="0" cap="none" spc="0" normalizeH="0" baseline="0" noProof="0">
                <a:ln>
                  <a:noFill/>
                </a:ln>
                <a:solidFill>
                  <a:srgbClr val="002060"/>
                </a:solidFill>
                <a:effectLst/>
                <a:uLnTx/>
                <a:uFillTx/>
                <a:latin typeface="Calibri"/>
                <a:ea typeface="Calibri"/>
                <a:cs typeface="Calibri"/>
                <a:sym typeface="Calibri"/>
              </a:rPr>
              <a:t>Haripada Saha and Anr. vs State of Tripura and Ors, 2002 ACJ 1877</a:t>
            </a:r>
            <a:endParaRPr kumimoji="0" lang="en-IN" sz="16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3300" b="1" kern="1200">
                <a:solidFill>
                  <a:schemeClr val="tx1"/>
                </a:solidFill>
                <a:latin typeface="+mj-lt"/>
                <a:ea typeface="+mj-ea"/>
                <a:cs typeface="+mj-cs"/>
              </a:rPr>
              <a:t>CASE 3: PATIENT INFECTED FROM HOSPITAL ENVIRONMENT</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Patient A enters the hospital and is admitted to a clinical setting, Room 515 and Surgical Suite 33 of Hospital X. Patient B is there or had been there and had been treated for a severe infection. </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Several days later, patient A develops the same infection that had impacted B. Patient A believes that X’s staff member C had inadvertently passed the virus or bacillus onto her skin or indirectly into the lungs or food of A. </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600" b="0" kern="1200" dirty="0">
                <a:solidFill>
                  <a:schemeClr val="tx1"/>
                </a:solidFill>
                <a:latin typeface="+mn-lt"/>
                <a:ea typeface="+mn-ea"/>
                <a:cs typeface="+mn-cs"/>
              </a:rPr>
              <a:t>Patient A’s lawyer retains an expert who determines that the clinical setting at X had likely been the source of infection to A. Patient A seeks to be compensated administratively by X for its negligence, but the claim is denied.</a:t>
            </a: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1600" b="0" kern="1200" dirty="0">
              <a:solidFill>
                <a:schemeClr val="tx1"/>
              </a:solidFill>
              <a:latin typeface="+mn-lt"/>
              <a:ea typeface="+mn-ea"/>
              <a:cs typeface="+mn-cs"/>
            </a:endParaRP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31</a:t>
            </a:fld>
            <a:endParaRPr lang="en-US" kern="1200">
              <a:solidFill>
                <a:schemeClr val="tx1">
                  <a:tint val="75000"/>
                </a:schemeClr>
              </a:solidFill>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lvl="0" algn="l">
              <a:lnSpc>
                <a:spcPct val="90000"/>
              </a:lnSpc>
              <a:spcBef>
                <a:spcPct val="0"/>
              </a:spcBef>
              <a:buClr>
                <a:srgbClr val="FF0000"/>
              </a:buClr>
              <a:buSzPts val="2800"/>
            </a:pPr>
            <a:r>
              <a:rPr lang="en-US" sz="3300" b="1" kern="1200">
                <a:solidFill>
                  <a:schemeClr val="tx1"/>
                </a:solidFill>
                <a:latin typeface="+mj-lt"/>
                <a:ea typeface="+mj-ea"/>
                <a:cs typeface="+mj-cs"/>
              </a:rPr>
              <a:t>CASE 3: PATIENT INFECTED FROM HOSPITAL ENVIRONMENT</a:t>
            </a: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indent="-228600">
              <a:lnSpc>
                <a:spcPct val="90000"/>
              </a:lnSpc>
              <a:buFont typeface="Arial" panose="020B0604020202020204" pitchFamily="34" charset="0"/>
              <a:buChar char="•"/>
            </a:pPr>
            <a:r>
              <a:rPr lang="en-US" sz="2100" b="0" kern="1200">
                <a:solidFill>
                  <a:schemeClr val="tx1"/>
                </a:solidFill>
                <a:latin typeface="+mn-lt"/>
                <a:ea typeface="+mn-ea"/>
                <a:cs typeface="+mn-cs"/>
              </a:rPr>
              <a:t>Patient A then sues X, asserting that its activities were responsible for transmitting the disease. After inquiry before trial or during discovery, X realizes that staff member C made an error and that it is likely that, in fact, the disease had been passed from B to A because of the errors by C. </a:t>
            </a:r>
          </a:p>
          <a:p>
            <a:pPr indent="-228600">
              <a:lnSpc>
                <a:spcPct val="90000"/>
              </a:lnSpc>
              <a:buFont typeface="Arial" panose="020B0604020202020204" pitchFamily="34" charset="0"/>
              <a:buChar char="•"/>
            </a:pPr>
            <a:endParaRPr lang="en-US" sz="21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2100" b="0" kern="1200">
                <a:solidFill>
                  <a:schemeClr val="tx1"/>
                </a:solidFill>
                <a:latin typeface="+mn-lt"/>
                <a:ea typeface="+mn-ea"/>
                <a:cs typeface="+mn-cs"/>
              </a:rPr>
              <a:t>So X may settle the claim with A, or it may continue to deny liability and await a trial for rebuttal of A’s claim from experts for the hospital.</a:t>
            </a: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32</a:t>
            </a:fld>
            <a:endParaRPr lang="en-US" kern="1200">
              <a:solidFill>
                <a:schemeClr val="tx1">
                  <a:tint val="75000"/>
                </a:schemeClr>
              </a:solidFill>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35" name="Rectangle 22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2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38" name="Rectangle 22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Rectangle 23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782723" y="809898"/>
            <a:ext cx="7457037" cy="1554480"/>
          </a:xfrm>
          <a:prstGeom prst="rect">
            <a:avLst/>
          </a:prstGeom>
        </p:spPr>
        <p:txBody>
          <a:bodyPr spcFirstLastPara="1" vert="horz" lIns="91440" tIns="45720" rIns="91440" bIns="45720" rtlCol="0" anchor="ctr" anchorCtr="0">
            <a:normAutofit/>
          </a:bodyPr>
          <a:lstStyle/>
          <a:p>
            <a:pPr algn="l">
              <a:lnSpc>
                <a:spcPct val="90000"/>
              </a:lnSpc>
              <a:spcBef>
                <a:spcPct val="0"/>
              </a:spcBef>
              <a:buClr>
                <a:srgbClr val="FF0000"/>
              </a:buClr>
              <a:buSzPts val="2800"/>
            </a:pPr>
            <a:br>
              <a:rPr lang="en-US" sz="1700" b="1" kern="1200">
                <a:solidFill>
                  <a:schemeClr val="tx1"/>
                </a:solidFill>
                <a:latin typeface="+mj-lt"/>
                <a:ea typeface="+mj-ea"/>
                <a:cs typeface="+mj-cs"/>
              </a:rPr>
            </a:br>
            <a:br>
              <a:rPr lang="en-US" sz="1700" b="1" kern="1200">
                <a:solidFill>
                  <a:schemeClr val="tx1"/>
                </a:solidFill>
                <a:latin typeface="+mj-lt"/>
                <a:ea typeface="+mj-ea"/>
                <a:cs typeface="+mj-cs"/>
              </a:rPr>
            </a:br>
            <a:br>
              <a:rPr lang="en-US" sz="1700" b="1" kern="1200">
                <a:solidFill>
                  <a:schemeClr val="tx1"/>
                </a:solidFill>
                <a:latin typeface="+mj-lt"/>
                <a:ea typeface="+mj-ea"/>
                <a:cs typeface="+mj-cs"/>
              </a:rPr>
            </a:br>
            <a:br>
              <a:rPr lang="en-US" sz="1700" b="1" kern="1200">
                <a:solidFill>
                  <a:schemeClr val="tx1"/>
                </a:solidFill>
                <a:latin typeface="+mj-lt"/>
                <a:ea typeface="+mj-ea"/>
                <a:cs typeface="+mj-cs"/>
              </a:rPr>
            </a:br>
            <a:r>
              <a:rPr lang="en-US" sz="1700" b="1" kern="1200">
                <a:solidFill>
                  <a:schemeClr val="tx1"/>
                </a:solidFill>
                <a:latin typeface="+mj-lt"/>
                <a:ea typeface="+mj-ea"/>
                <a:cs typeface="+mj-cs"/>
              </a:rPr>
              <a:t>DISCUSSION </a:t>
            </a:r>
            <a:br>
              <a:rPr lang="en-US" sz="1700" kern="1200">
                <a:solidFill>
                  <a:schemeClr val="tx1"/>
                </a:solidFill>
                <a:latin typeface="+mj-lt"/>
                <a:ea typeface="+mj-ea"/>
                <a:cs typeface="+mj-cs"/>
              </a:rPr>
            </a:br>
            <a:endParaRPr lang="en-US" sz="1700" b="1" kern="1200">
              <a:solidFill>
                <a:schemeClr val="tx1"/>
              </a:solidFill>
              <a:latin typeface="+mj-lt"/>
              <a:ea typeface="+mj-ea"/>
              <a:cs typeface="+mj-cs"/>
            </a:endParaRPr>
          </a:p>
        </p:txBody>
      </p:sp>
      <p:sp>
        <p:nvSpPr>
          <p:cNvPr id="221" name="Google Shape;221;p22"/>
          <p:cNvSpPr txBox="1">
            <a:spLocks noGrp="1"/>
          </p:cNvSpPr>
          <p:nvPr>
            <p:ph type="body" idx="3"/>
          </p:nvPr>
        </p:nvSpPr>
        <p:spPr>
          <a:xfrm>
            <a:off x="783771" y="3017522"/>
            <a:ext cx="7455989" cy="3124658"/>
          </a:xfrm>
          <a:prstGeom prst="rect">
            <a:avLst/>
          </a:prstGeom>
        </p:spPr>
        <p:txBody>
          <a:bodyPr spcFirstLastPara="1" vert="horz" lIns="91440" tIns="45720" rIns="91440" bIns="45720" rtlCol="0" anchor="ctr" anchorCtr="0">
            <a:normAutofit/>
          </a:bodyPr>
          <a:lstStyle/>
          <a:p>
            <a:pPr indent="-228600">
              <a:lnSpc>
                <a:spcPct val="90000"/>
              </a:lnSpc>
              <a:buFont typeface="Arial" panose="020B0604020202020204" pitchFamily="34" charset="0"/>
              <a:buChar char="•"/>
            </a:pPr>
            <a:r>
              <a:rPr lang="en-US" sz="1500" b="0" kern="1200">
                <a:solidFill>
                  <a:schemeClr val="tx1"/>
                </a:solidFill>
                <a:latin typeface="+mn-lt"/>
                <a:ea typeface="+mn-ea"/>
                <a:cs typeface="+mn-cs"/>
              </a:rPr>
              <a:t>When infection was suspected, what was done? </a:t>
            </a:r>
          </a:p>
          <a:p>
            <a:pPr indent="-228600">
              <a:lnSpc>
                <a:spcPct val="90000"/>
              </a:lnSpc>
              <a:buFont typeface="Arial" panose="020B0604020202020204" pitchFamily="34" charset="0"/>
              <a:buChar char="•"/>
            </a:pPr>
            <a:endParaRPr lang="en-US" sz="15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500" b="0" kern="1200">
                <a:solidFill>
                  <a:schemeClr val="tx1"/>
                </a:solidFill>
                <a:latin typeface="+mn-lt"/>
                <a:ea typeface="+mn-ea"/>
                <a:cs typeface="+mn-cs"/>
              </a:rPr>
              <a:t>Failure to take cultures and diagnose the particular infection may have worsened the plaintiff’s medical condition.</a:t>
            </a:r>
          </a:p>
          <a:p>
            <a:pPr indent="-228600">
              <a:lnSpc>
                <a:spcPct val="90000"/>
              </a:lnSpc>
              <a:buFont typeface="Arial" panose="020B0604020202020204" pitchFamily="34" charset="0"/>
              <a:buChar char="•"/>
            </a:pPr>
            <a:endParaRPr lang="en-US" sz="15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500" b="0" kern="1200">
                <a:solidFill>
                  <a:schemeClr val="tx1"/>
                </a:solidFill>
                <a:latin typeface="+mn-lt"/>
                <a:ea typeface="+mn-ea"/>
                <a:cs typeface="+mn-cs"/>
              </a:rPr>
              <a:t> The surgeon’s or attending physician’s failure to check on the type of infective agent that was present in the body can be a basis for liability actions.</a:t>
            </a:r>
          </a:p>
          <a:p>
            <a:pPr indent="-228600">
              <a:lnSpc>
                <a:spcPct val="90000"/>
              </a:lnSpc>
              <a:buFont typeface="Arial" panose="020B0604020202020204" pitchFamily="34" charset="0"/>
              <a:buChar char="•"/>
            </a:pPr>
            <a:endParaRPr lang="en-US" sz="15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500" b="0" kern="1200">
                <a:solidFill>
                  <a:schemeClr val="tx1"/>
                </a:solidFill>
                <a:latin typeface="+mn-lt"/>
                <a:ea typeface="+mn-ea"/>
                <a:cs typeface="+mn-cs"/>
              </a:rPr>
              <a:t> It is a breach of due care for the doctor not to test for a determination of what infection is acting and what would best counteract that infection. </a:t>
            </a:r>
          </a:p>
          <a:p>
            <a:pPr indent="-228600">
              <a:lnSpc>
                <a:spcPct val="90000"/>
              </a:lnSpc>
              <a:buFont typeface="Arial" panose="020B0604020202020204" pitchFamily="34" charset="0"/>
              <a:buChar char="•"/>
            </a:pPr>
            <a:endParaRPr lang="en-US" sz="15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1500" b="0" kern="1200">
                <a:solidFill>
                  <a:schemeClr val="tx1"/>
                </a:solidFill>
                <a:latin typeface="+mn-lt"/>
                <a:ea typeface="+mn-ea"/>
                <a:cs typeface="+mn-cs"/>
              </a:rPr>
              <a:t>Failure to test the patient for a possible allergic reaction to an antibiotic can be a basis for liability.</a:t>
            </a:r>
          </a:p>
        </p:txBody>
      </p:sp>
      <p:cxnSp>
        <p:nvCxnSpPr>
          <p:cNvPr id="236" name="Straight Connector 2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33</a:t>
            </a:fld>
            <a:endParaRPr lang="en-US" kern="1200">
              <a:solidFill>
                <a:schemeClr val="tx1">
                  <a:tint val="75000"/>
                </a:schemeClr>
              </a:solidFill>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22"/>
          <p:cNvSpPr txBox="1">
            <a:spLocks noGrp="1"/>
          </p:cNvSpPr>
          <p:nvPr>
            <p:ph type="body" idx="3"/>
          </p:nvPr>
        </p:nvSpPr>
        <p:spPr>
          <a:xfrm>
            <a:off x="481263" y="1267325"/>
            <a:ext cx="8133348" cy="5462023"/>
          </a:xfrm>
          <a:prstGeom prst="rect">
            <a:avLst/>
          </a:prstGeom>
          <a:noFill/>
          <a:ln>
            <a:noFill/>
          </a:ln>
        </p:spPr>
        <p:txBody>
          <a:bodyPr spcFirstLastPara="1" wrap="square" lIns="0" tIns="0" rIns="0" bIns="0" anchor="t" anchorCtr="0">
            <a:noAutofit/>
          </a:bodyPr>
          <a:lstStyle/>
          <a:p>
            <a:pPr>
              <a:buFont typeface="Wingdings" pitchFamily="2" charset="2"/>
              <a:buChar char="Ø"/>
            </a:pPr>
            <a:r>
              <a:rPr lang="en-IN" sz="1600" b="0" dirty="0"/>
              <a:t>We can foreclose the types of cases that will have some modest insurance payment for an early settlement but that never seem to satisfy the infected patient’s desire for full compensation. </a:t>
            </a:r>
          </a:p>
          <a:p>
            <a:pPr>
              <a:buNone/>
            </a:pPr>
            <a:r>
              <a:rPr lang="en-IN" sz="1600" b="0" dirty="0"/>
              <a:t>	For example, systems of workers’ compensation will cover cases in which an employee of a hospital is harmed while at work. The private disability insurance paid for as an employee benefit may augment this temporary income for the affected person. </a:t>
            </a:r>
          </a:p>
          <a:p>
            <a:pPr>
              <a:buNone/>
            </a:pPr>
            <a:r>
              <a:rPr lang="en-IN" sz="1600" b="0" dirty="0"/>
              <a:t>	In rare cases, the employer might still be liable because of an “intentional tort,” a flagrant action in a dangerous workplace, which goes beyond the conventionally negligent acts of employer or supervisor behaviour. But those torts vary widely.</a:t>
            </a:r>
          </a:p>
          <a:p>
            <a:pPr>
              <a:buNone/>
            </a:pPr>
            <a:endParaRPr lang="en-IN" sz="1600" b="0" dirty="0"/>
          </a:p>
          <a:p>
            <a:pPr>
              <a:buFont typeface="Wingdings" pitchFamily="2" charset="2"/>
              <a:buChar char="Ø"/>
            </a:pPr>
            <a:r>
              <a:rPr lang="en-IN" sz="1600" b="0" dirty="0"/>
              <a:t>The hospital or clinic visitor, or the other shoppers at a retail grocery store’s health clinic, is exposed to some risks of infection just by breathing or touching surfaces. They are called “business invitees” of the clinic, and the defendant hospital has owed them a duty of due care, a legal duty that is measured against law rules and case law precedents. No absolute rule can be posited, but the duty to avoid causing harm to others will serve as a baseline for allocating responsibilities.</a:t>
            </a:r>
          </a:p>
        </p:txBody>
      </p:sp>
      <p:sp>
        <p:nvSpPr>
          <p:cNvPr id="222" name="Google Shape;22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22"/>
          <p:cNvSpPr txBox="1">
            <a:spLocks noGrp="1"/>
          </p:cNvSpPr>
          <p:nvPr>
            <p:ph type="body" idx="3"/>
          </p:nvPr>
        </p:nvSpPr>
        <p:spPr>
          <a:xfrm>
            <a:off x="786063" y="1363579"/>
            <a:ext cx="7395411" cy="5365770"/>
          </a:xfrm>
          <a:prstGeom prst="rect">
            <a:avLst/>
          </a:prstGeom>
          <a:noFill/>
          <a:ln>
            <a:noFill/>
          </a:ln>
        </p:spPr>
        <p:txBody>
          <a:bodyPr spcFirstLastPara="1" wrap="square" lIns="0" tIns="0" rIns="0" bIns="0" anchor="t" anchorCtr="0">
            <a:noAutofit/>
          </a:bodyPr>
          <a:lstStyle/>
          <a:p>
            <a:pPr>
              <a:buFont typeface="Wingdings" pitchFamily="2" charset="2"/>
              <a:buChar char="Ø"/>
            </a:pPr>
            <a:r>
              <a:rPr lang="en-IN" sz="1600" b="0" dirty="0"/>
              <a:t>Patients have a special legal status, a malpractice-focused duty of care, in the hospital tort law. The statutes tend to follow predictable patterns, often in </a:t>
            </a:r>
            <a:r>
              <a:rPr lang="en-IN" sz="1600" b="0" dirty="0" err="1"/>
              <a:t>favor</a:t>
            </a:r>
            <a:r>
              <a:rPr lang="en-IN" sz="1600" b="0" dirty="0"/>
              <a:t> of the defenders. </a:t>
            </a:r>
          </a:p>
          <a:p>
            <a:pPr>
              <a:buNone/>
            </a:pPr>
            <a:r>
              <a:rPr lang="en-IN" sz="1600" b="0" dirty="0"/>
              <a:t>	These allegations of infection negligence are often classified procedurally as being “medical claims” under medical malpractice laws, and often the claim must be reviewed by and in some manner screened and endorsed by a licensed physician, one who meets certain specified qualifications.</a:t>
            </a:r>
          </a:p>
          <a:p>
            <a:endParaRPr lang="en-IN" sz="1600" b="0" dirty="0"/>
          </a:p>
          <a:p>
            <a:pPr>
              <a:buFont typeface="Wingdings" pitchFamily="2" charset="2"/>
              <a:buChar char="Ø"/>
            </a:pPr>
            <a:r>
              <a:rPr lang="en-IN" sz="1600" b="0" dirty="0"/>
              <a:t> For the purely infection-related claims, as contrasted to surgical error and physical harm cases, it may be tough to find the qualified medical expert who is also a practitioner who meets state evidence rules, is an effective witness under cross-examination, and is capable of endorsing the virologist’s view of how the hospital negligence had spread the illness from patient to patient</a:t>
            </a:r>
          </a:p>
          <a:p>
            <a:endParaRPr lang="en-IN" sz="1600" b="0" dirty="0"/>
          </a:p>
        </p:txBody>
      </p:sp>
      <p:sp>
        <p:nvSpPr>
          <p:cNvPr id="222" name="Google Shape;22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7" name="Rectangle 226">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5854700"/>
            <a:ext cx="4094163" cy="365125"/>
          </a:xfrm>
          <a:prstGeom prst="rect">
            <a:avLst/>
          </a:prstGeom>
        </p:spPr>
        <p:txBody>
          <a:bodyPr wrap="square" anchor="t">
            <a:normAutofit/>
          </a:bodyPr>
          <a:lstStyle/>
          <a:p>
            <a:pPr>
              <a:lnSpc>
                <a:spcPct val="90000"/>
              </a:lnSpc>
              <a:spcAft>
                <a:spcPts val="600"/>
              </a:spcAft>
            </a:pPr>
            <a:r>
              <a:rPr lang="en-IN" sz="700" dirty="0">
                <a:solidFill>
                  <a:srgbClr val="002060"/>
                </a:solidFill>
              </a:rPr>
              <a:t>Indian Penal Code – Act XLV of 1860.</a:t>
            </a:r>
          </a:p>
        </p:txBody>
      </p:sp>
      <p:sp>
        <p:nvSpPr>
          <p:cNvPr id="220" name="Google Shape;220;p22"/>
          <p:cNvSpPr txBox="1">
            <a:spLocks noGrp="1"/>
          </p:cNvSpPr>
          <p:nvPr>
            <p:ph type="title"/>
          </p:nvPr>
        </p:nvSpPr>
        <p:spPr>
          <a:xfrm>
            <a:off x="466221" y="640080"/>
            <a:ext cx="3168968" cy="5578816"/>
          </a:xfrm>
          <a:prstGeom prst="rect">
            <a:avLst/>
          </a:prstGeom>
        </p:spPr>
        <p:txBody>
          <a:bodyPr spcFirstLastPara="1" vert="horz" lIns="91440" tIns="45720" rIns="91440" bIns="45720" rtlCol="0" anchor="ctr" anchorCtr="0">
            <a:normAutofit/>
          </a:bodyPr>
          <a:lstStyle/>
          <a:p>
            <a:pPr lvl="0">
              <a:lnSpc>
                <a:spcPct val="90000"/>
              </a:lnSpc>
              <a:spcBef>
                <a:spcPct val="0"/>
              </a:spcBef>
              <a:buClr>
                <a:srgbClr val="FF0000"/>
              </a:buClr>
              <a:buSzPts val="2800"/>
            </a:pPr>
            <a:r>
              <a:rPr lang="en-US" b="1" kern="1200">
                <a:solidFill>
                  <a:srgbClr val="FFFFFF"/>
                </a:solidFill>
                <a:latin typeface="+mj-lt"/>
                <a:ea typeface="+mj-ea"/>
                <a:cs typeface="+mj-cs"/>
              </a:rPr>
              <a:t>INDIAN PENAL CODE SECTIONS</a:t>
            </a:r>
          </a:p>
        </p:txBody>
      </p:sp>
      <p:sp>
        <p:nvSpPr>
          <p:cNvPr id="221" name="Google Shape;221;p22"/>
          <p:cNvSpPr txBox="1">
            <a:spLocks noGrp="1"/>
          </p:cNvSpPr>
          <p:nvPr>
            <p:ph type="body" idx="3"/>
          </p:nvPr>
        </p:nvSpPr>
        <p:spPr>
          <a:xfrm>
            <a:off x="4572000" y="639763"/>
            <a:ext cx="4094163" cy="5381625"/>
          </a:xfrm>
          <a:prstGeom prst="rect">
            <a:avLst/>
          </a:prstGeom>
          <a:noFill/>
          <a:ln>
            <a:noFill/>
          </a:ln>
        </p:spPr>
        <p:txBody>
          <a:bodyPr spcFirstLastPara="1" wrap="square" lIns="0" tIns="0" rIns="0" bIns="0" anchor="t" anchorCtr="0">
            <a:normAutofit/>
          </a:bodyPr>
          <a:lstStyle/>
          <a:p>
            <a:pPr>
              <a:lnSpc>
                <a:spcPct val="100000"/>
              </a:lnSpc>
              <a:buFont typeface="Wingdings" pitchFamily="2" charset="2"/>
              <a:buChar char="Ø"/>
            </a:pPr>
            <a:r>
              <a:rPr lang="en-IN" sz="1300"/>
              <a:t>Section 304A IPC (Causing Death by Negligence)</a:t>
            </a:r>
          </a:p>
          <a:p>
            <a:pPr>
              <a:lnSpc>
                <a:spcPct val="100000"/>
              </a:lnSpc>
              <a:buNone/>
            </a:pPr>
            <a:r>
              <a:rPr lang="en-IN" sz="1300"/>
              <a:t>	</a:t>
            </a:r>
            <a:r>
              <a:rPr lang="en-IN" sz="1300" b="0"/>
              <a:t>Whoever causes the death of any person by doing any rash or negligent act not amounting</a:t>
            </a:r>
          </a:p>
          <a:p>
            <a:pPr>
              <a:lnSpc>
                <a:spcPct val="100000"/>
              </a:lnSpc>
              <a:buNone/>
            </a:pPr>
            <a:r>
              <a:rPr lang="en-IN" sz="1300" b="0"/>
              <a:t>	to culpable homicide, shall be punished with imprisonment of either description for a term which may extend to two years, or with fine, or with both. In case of death due to hospital acquired infection, Section 304 A IPC could be invoked.</a:t>
            </a:r>
            <a:endParaRPr lang="en-US" sz="1300" b="0"/>
          </a:p>
          <a:p>
            <a:pPr lvl="0">
              <a:lnSpc>
                <a:spcPct val="100000"/>
              </a:lnSpc>
              <a:buNone/>
            </a:pPr>
            <a:r>
              <a:rPr lang="en-US" sz="1300" b="0"/>
              <a:t>	In case of morbidity, other sections such as </a:t>
            </a:r>
            <a:r>
              <a:rPr lang="en-US" sz="1300"/>
              <a:t>Sec 335, 337, 338 </a:t>
            </a:r>
            <a:r>
              <a:rPr lang="en-US" sz="1300" b="0"/>
              <a:t>pertaining to causation of grievous hurt, etc. can be invoked. </a:t>
            </a:r>
          </a:p>
          <a:p>
            <a:pPr lvl="0">
              <a:lnSpc>
                <a:spcPct val="100000"/>
              </a:lnSpc>
              <a:buFont typeface="Wingdings" pitchFamily="2" charset="2"/>
              <a:buChar char="Ø"/>
            </a:pPr>
            <a:endParaRPr lang="en-US" sz="1300" b="0"/>
          </a:p>
          <a:p>
            <a:pPr>
              <a:lnSpc>
                <a:spcPct val="100000"/>
              </a:lnSpc>
              <a:buFont typeface="Wingdings" pitchFamily="2" charset="2"/>
              <a:buChar char="Ø"/>
            </a:pPr>
            <a:r>
              <a:rPr lang="en-IN" sz="1300"/>
              <a:t>Section 337 IPC (Causing Hurt by Act Endangering Life or Personal Safety of Others)</a:t>
            </a:r>
          </a:p>
          <a:p>
            <a:pPr>
              <a:lnSpc>
                <a:spcPct val="100000"/>
              </a:lnSpc>
              <a:buNone/>
            </a:pPr>
            <a:r>
              <a:rPr lang="en-IN" sz="1300" b="0"/>
              <a:t>	Whoever causes hurt to any person by doing any act so rashly or negligently as to endanger</a:t>
            </a:r>
          </a:p>
          <a:p>
            <a:pPr>
              <a:lnSpc>
                <a:spcPct val="100000"/>
              </a:lnSpc>
              <a:buNone/>
            </a:pPr>
            <a:r>
              <a:rPr lang="en-IN" sz="1300" b="0"/>
              <a:t>	human life, or the personal safety of others, shall be punished with imprisonment of either</a:t>
            </a:r>
          </a:p>
          <a:p>
            <a:pPr>
              <a:lnSpc>
                <a:spcPct val="100000"/>
              </a:lnSpc>
              <a:buNone/>
            </a:pPr>
            <a:r>
              <a:rPr lang="en-IN" sz="1300" b="0"/>
              <a:t>	description for a term which may extend to six months, or with fine which may extend to five</a:t>
            </a:r>
          </a:p>
          <a:p>
            <a:pPr>
              <a:lnSpc>
                <a:spcPct val="100000"/>
              </a:lnSpc>
              <a:buNone/>
            </a:pPr>
            <a:r>
              <a:rPr lang="en-IN" sz="1300" b="0"/>
              <a:t>	hundred rupees, or with both. In case of morbidity due to hospital-acquired infection, the</a:t>
            </a:r>
          </a:p>
          <a:p>
            <a:pPr>
              <a:lnSpc>
                <a:spcPct val="100000"/>
              </a:lnSpc>
              <a:buNone/>
            </a:pPr>
            <a:r>
              <a:rPr lang="en-IN" sz="1300" b="0"/>
              <a:t>	complainant may invoke Section 337 IPC.</a:t>
            </a:r>
          </a:p>
        </p:txBody>
      </p:sp>
      <p:sp>
        <p:nvSpPr>
          <p:cNvPr id="222" name="Google Shape;222;p22"/>
          <p:cNvSpPr txBox="1">
            <a:spLocks noGrp="1"/>
          </p:cNvSpPr>
          <p:nvPr>
            <p:ph type="sldNum" idx="12"/>
          </p:nvPr>
        </p:nvSpPr>
        <p:spPr>
          <a:xfrm>
            <a:off x="6457950" y="635635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36</a:t>
            </a:fld>
            <a:endParaRPr lang="en-US" kern="1200">
              <a:solidFill>
                <a:schemeClr val="tx1">
                  <a:tint val="75000"/>
                </a:schemeClr>
              </a:solidFill>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7" name="Rectangle 226">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6069013"/>
            <a:ext cx="4094163" cy="150813"/>
          </a:xfrm>
          <a:prstGeom prst="rect">
            <a:avLst/>
          </a:prstGeom>
        </p:spPr>
        <p:txBody>
          <a:bodyPr wrap="square" anchor="t">
            <a:normAutofit fontScale="77500" lnSpcReduction="20000"/>
          </a:bodyPr>
          <a:lstStyle/>
          <a:p>
            <a:pPr>
              <a:lnSpc>
                <a:spcPct val="90000"/>
              </a:lnSpc>
              <a:spcAft>
                <a:spcPts val="600"/>
              </a:spcAft>
            </a:pPr>
            <a:r>
              <a:rPr lang="en-IN" sz="700">
                <a:solidFill>
                  <a:srgbClr val="002060"/>
                </a:solidFill>
              </a:rPr>
              <a:t>Indian Penal Code – Act XLV of 1860.</a:t>
            </a:r>
          </a:p>
        </p:txBody>
      </p:sp>
      <p:sp>
        <p:nvSpPr>
          <p:cNvPr id="220" name="Google Shape;220;p22"/>
          <p:cNvSpPr txBox="1">
            <a:spLocks noGrp="1"/>
          </p:cNvSpPr>
          <p:nvPr>
            <p:ph type="title"/>
          </p:nvPr>
        </p:nvSpPr>
        <p:spPr>
          <a:xfrm>
            <a:off x="466221" y="640080"/>
            <a:ext cx="3168968" cy="5578816"/>
          </a:xfrm>
          <a:prstGeom prst="rect">
            <a:avLst/>
          </a:prstGeom>
        </p:spPr>
        <p:txBody>
          <a:bodyPr spcFirstLastPara="1" vert="horz" lIns="91440" tIns="45720" rIns="91440" bIns="45720" rtlCol="0" anchor="ctr" anchorCtr="0">
            <a:normAutofit/>
          </a:bodyPr>
          <a:lstStyle/>
          <a:p>
            <a:pPr lvl="0">
              <a:lnSpc>
                <a:spcPct val="90000"/>
              </a:lnSpc>
              <a:spcBef>
                <a:spcPct val="0"/>
              </a:spcBef>
              <a:buClr>
                <a:srgbClr val="FF0000"/>
              </a:buClr>
              <a:buSzPts val="2800"/>
            </a:pPr>
            <a:r>
              <a:rPr lang="en-US" b="1" kern="1200">
                <a:solidFill>
                  <a:srgbClr val="FFFFFF"/>
                </a:solidFill>
                <a:latin typeface="+mj-lt"/>
                <a:ea typeface="+mj-ea"/>
                <a:cs typeface="+mj-cs"/>
              </a:rPr>
              <a:t>INDIAN PENAL CODE SECTIONS</a:t>
            </a:r>
          </a:p>
        </p:txBody>
      </p:sp>
      <p:sp>
        <p:nvSpPr>
          <p:cNvPr id="221" name="Google Shape;221;p22"/>
          <p:cNvSpPr txBox="1">
            <a:spLocks noGrp="1"/>
          </p:cNvSpPr>
          <p:nvPr>
            <p:ph type="body" idx="3"/>
          </p:nvPr>
        </p:nvSpPr>
        <p:spPr>
          <a:xfrm>
            <a:off x="4572000" y="639763"/>
            <a:ext cx="4094163" cy="5360988"/>
          </a:xfrm>
          <a:prstGeom prst="rect">
            <a:avLst/>
          </a:prstGeom>
          <a:noFill/>
          <a:ln>
            <a:noFill/>
          </a:ln>
        </p:spPr>
        <p:txBody>
          <a:bodyPr spcFirstLastPara="1" wrap="square" lIns="0" tIns="0" rIns="0" bIns="0" anchor="t" anchorCtr="0">
            <a:normAutofit/>
          </a:bodyPr>
          <a:lstStyle/>
          <a:p>
            <a:pPr>
              <a:lnSpc>
                <a:spcPct val="100000"/>
              </a:lnSpc>
              <a:buFont typeface="Wingdings" pitchFamily="2" charset="2"/>
              <a:buChar char="Ø"/>
            </a:pPr>
            <a:r>
              <a:rPr lang="en-IN" sz="1300" dirty="0"/>
              <a:t> Section 338 IPC (Causing Grievous Hurt by Act Endangering Life or Personal Safety of Others)</a:t>
            </a:r>
          </a:p>
          <a:p>
            <a:pPr>
              <a:lnSpc>
                <a:spcPct val="100000"/>
              </a:lnSpc>
              <a:buNone/>
            </a:pPr>
            <a:r>
              <a:rPr lang="en-IN" sz="1300" dirty="0"/>
              <a:t>	</a:t>
            </a:r>
            <a:r>
              <a:rPr lang="en-IN" sz="1300" b="0" dirty="0"/>
              <a:t>Whoever causes grievous hurt to any person by doing any act so rashly or negligently as to endanger human life, or the personal safety of others, shall be punished with imprisonment of either description for a term which may extend to two years, or with fine which may extend to one thousand rupees, or with both. In case of morbidity due to hospital-acquired infection, the complainant may invoke Section 337 IPC.</a:t>
            </a:r>
          </a:p>
          <a:p>
            <a:pPr>
              <a:lnSpc>
                <a:spcPct val="100000"/>
              </a:lnSpc>
              <a:buNone/>
            </a:pPr>
            <a:endParaRPr lang="en-IN" sz="1300" b="0" dirty="0"/>
          </a:p>
          <a:p>
            <a:pPr>
              <a:lnSpc>
                <a:spcPct val="100000"/>
              </a:lnSpc>
              <a:buFont typeface="Wingdings" pitchFamily="2" charset="2"/>
              <a:buChar char="Ø"/>
            </a:pPr>
            <a:r>
              <a:rPr lang="en-IN" sz="1300" dirty="0"/>
              <a:t>Section 269 IPC (Negligent Act Likely to Spread Infection of Disease Dangerous to Life)</a:t>
            </a:r>
          </a:p>
          <a:p>
            <a:pPr>
              <a:lnSpc>
                <a:spcPct val="100000"/>
              </a:lnSpc>
              <a:buNone/>
            </a:pPr>
            <a:r>
              <a:rPr lang="en-IN" sz="1300" b="0" dirty="0"/>
              <a:t>	Whoever unlawfully or negligently does any act which is, and which he knows or has reason to</a:t>
            </a:r>
          </a:p>
          <a:p>
            <a:pPr>
              <a:lnSpc>
                <a:spcPct val="100000"/>
              </a:lnSpc>
              <a:buNone/>
            </a:pPr>
            <a:r>
              <a:rPr lang="en-IN" sz="1300" b="0" dirty="0"/>
              <a:t>	believe to be, likely to spread the infection of any disease dangerous to life, shall be punished</a:t>
            </a:r>
          </a:p>
          <a:p>
            <a:pPr>
              <a:lnSpc>
                <a:spcPct val="100000"/>
              </a:lnSpc>
              <a:buNone/>
            </a:pPr>
            <a:r>
              <a:rPr lang="en-IN" sz="1300" b="0" dirty="0"/>
              <a:t>	with imprisonment of either description for a term which may extend to 6 months, or with fine,</a:t>
            </a:r>
          </a:p>
          <a:p>
            <a:pPr>
              <a:lnSpc>
                <a:spcPct val="100000"/>
              </a:lnSpc>
              <a:buNone/>
            </a:pPr>
            <a:r>
              <a:rPr lang="en-IN" sz="1300" b="0" dirty="0"/>
              <a:t>	or with both.</a:t>
            </a:r>
            <a:endParaRPr lang="en-US" sz="1300" b="0" dirty="0"/>
          </a:p>
        </p:txBody>
      </p:sp>
      <p:sp>
        <p:nvSpPr>
          <p:cNvPr id="222" name="Google Shape;222;p22"/>
          <p:cNvSpPr txBox="1">
            <a:spLocks noGrp="1"/>
          </p:cNvSpPr>
          <p:nvPr>
            <p:ph type="sldNum" idx="12"/>
          </p:nvPr>
        </p:nvSpPr>
        <p:spPr>
          <a:xfrm>
            <a:off x="6457950" y="635635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37</a:t>
            </a:fld>
            <a:endParaRPr lang="en-US" kern="1200">
              <a:solidFill>
                <a:schemeClr val="tx1">
                  <a:tint val="75000"/>
                </a:schemeClr>
              </a:solidFill>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7" name="Rectangle 226">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6076950"/>
            <a:ext cx="4094163" cy="142875"/>
          </a:xfrm>
          <a:prstGeom prst="rect">
            <a:avLst/>
          </a:prstGeom>
        </p:spPr>
        <p:txBody>
          <a:bodyPr wrap="square" anchor="t">
            <a:normAutofit fontScale="62500" lnSpcReduction="20000"/>
          </a:bodyPr>
          <a:lstStyle/>
          <a:p>
            <a:pPr>
              <a:lnSpc>
                <a:spcPct val="90000"/>
              </a:lnSpc>
              <a:spcAft>
                <a:spcPts val="600"/>
              </a:spcAft>
            </a:pPr>
            <a:r>
              <a:rPr lang="en-IN" sz="700">
                <a:solidFill>
                  <a:srgbClr val="002060"/>
                </a:solidFill>
              </a:rPr>
              <a:t>Indian Penal Code – Act XLV of 1860.</a:t>
            </a:r>
          </a:p>
        </p:txBody>
      </p:sp>
      <p:sp>
        <p:nvSpPr>
          <p:cNvPr id="220" name="Google Shape;220;p22"/>
          <p:cNvSpPr txBox="1">
            <a:spLocks noGrp="1"/>
          </p:cNvSpPr>
          <p:nvPr>
            <p:ph type="title"/>
          </p:nvPr>
        </p:nvSpPr>
        <p:spPr>
          <a:xfrm>
            <a:off x="466221" y="640080"/>
            <a:ext cx="3168968" cy="5578816"/>
          </a:xfrm>
          <a:prstGeom prst="rect">
            <a:avLst/>
          </a:prstGeom>
        </p:spPr>
        <p:txBody>
          <a:bodyPr spcFirstLastPara="1" vert="horz" lIns="91440" tIns="45720" rIns="91440" bIns="45720" rtlCol="0" anchor="ctr" anchorCtr="0">
            <a:normAutofit/>
          </a:bodyPr>
          <a:lstStyle/>
          <a:p>
            <a:pPr lvl="0">
              <a:lnSpc>
                <a:spcPct val="90000"/>
              </a:lnSpc>
              <a:spcBef>
                <a:spcPct val="0"/>
              </a:spcBef>
              <a:buClr>
                <a:srgbClr val="FF0000"/>
              </a:buClr>
              <a:buSzPts val="2800"/>
            </a:pPr>
            <a:r>
              <a:rPr lang="en-US" b="1" kern="1200">
                <a:solidFill>
                  <a:srgbClr val="FFFFFF"/>
                </a:solidFill>
                <a:latin typeface="+mj-lt"/>
                <a:ea typeface="+mj-ea"/>
                <a:cs typeface="+mj-cs"/>
              </a:rPr>
              <a:t>INDIAN PENAL CODE SECTIONS</a:t>
            </a:r>
            <a:endParaRPr lang="en-US" kern="1200">
              <a:solidFill>
                <a:srgbClr val="FFFFFF"/>
              </a:solidFill>
              <a:latin typeface="+mj-lt"/>
              <a:ea typeface="+mj-ea"/>
              <a:cs typeface="+mj-cs"/>
            </a:endParaRPr>
          </a:p>
        </p:txBody>
      </p:sp>
      <p:sp>
        <p:nvSpPr>
          <p:cNvPr id="221" name="Google Shape;221;p22"/>
          <p:cNvSpPr txBox="1">
            <a:spLocks noGrp="1"/>
          </p:cNvSpPr>
          <p:nvPr>
            <p:ph type="body" idx="3"/>
          </p:nvPr>
        </p:nvSpPr>
        <p:spPr>
          <a:xfrm>
            <a:off x="4572000" y="639763"/>
            <a:ext cx="4094163" cy="5367338"/>
          </a:xfrm>
          <a:prstGeom prst="rect">
            <a:avLst/>
          </a:prstGeom>
          <a:noFill/>
          <a:ln>
            <a:noFill/>
          </a:ln>
        </p:spPr>
        <p:txBody>
          <a:bodyPr spcFirstLastPara="1" wrap="square" lIns="0" tIns="0" rIns="0" bIns="0" anchor="t" anchorCtr="0">
            <a:normAutofit/>
          </a:bodyPr>
          <a:lstStyle/>
          <a:p>
            <a:pPr>
              <a:lnSpc>
                <a:spcPct val="100000"/>
              </a:lnSpc>
            </a:pPr>
            <a:r>
              <a:rPr lang="en-US" sz="1300"/>
              <a:t>Sec 270. </a:t>
            </a:r>
            <a:r>
              <a:rPr lang="en-IN" sz="1300"/>
              <a:t>(Malignant Act Likely to Spread Infection of Disease Dangerous to Life)</a:t>
            </a:r>
            <a:endParaRPr lang="en-US" sz="1300"/>
          </a:p>
          <a:p>
            <a:pPr lvl="0">
              <a:lnSpc>
                <a:spcPct val="100000"/>
              </a:lnSpc>
              <a:buNone/>
            </a:pPr>
            <a:r>
              <a:rPr lang="en-US" sz="1300" b="0"/>
              <a:t>	Malignant act likely to spread infection of disease dangerous to life: Whoever malignantly does any act which is, and which he knows or has reason to believe to be, likely to spread the infection of any disease dangerous to life, shall be punished with imprisonment of either description for a term which may extend to two years, or with fine, or with both</a:t>
            </a:r>
          </a:p>
          <a:p>
            <a:pPr lvl="0">
              <a:lnSpc>
                <a:spcPct val="100000"/>
              </a:lnSpc>
              <a:buFont typeface="Wingdings" pitchFamily="2" charset="2"/>
              <a:buChar char="Ø"/>
            </a:pPr>
            <a:endParaRPr lang="en-US" sz="1300" b="0"/>
          </a:p>
          <a:p>
            <a:pPr lvl="0">
              <a:lnSpc>
                <a:spcPct val="100000"/>
              </a:lnSpc>
              <a:buFont typeface="Wingdings" pitchFamily="2" charset="2"/>
              <a:buChar char="Ø"/>
            </a:pPr>
            <a:r>
              <a:rPr lang="en-US" sz="1300"/>
              <a:t>Sec 271. (Disobedience to quarantine rule</a:t>
            </a:r>
            <a:r>
              <a:rPr lang="en-US" sz="1300">
                <a:sym typeface="Wingdings" pitchFamily="2" charset="2"/>
              </a:rPr>
              <a:t>)</a:t>
            </a:r>
          </a:p>
          <a:p>
            <a:pPr lvl="0">
              <a:lnSpc>
                <a:spcPct val="100000"/>
              </a:lnSpc>
              <a:buNone/>
            </a:pPr>
            <a:r>
              <a:rPr lang="en-US" sz="1300" b="0">
                <a:sym typeface="Wingdings" pitchFamily="2" charset="2"/>
              </a:rPr>
              <a:t>	</a:t>
            </a:r>
            <a:r>
              <a:rPr lang="en-US" sz="1300" b="0"/>
              <a:t>Whoever knowingly disobeys any rule made and promulgated for putting any vessel into a state of quarantine, or for regulating the intercourse of vessels in a state of quarantine with the shore or with other vessels, for regulating the intercourse between places where an infectious disease prevails and other places, shall be punished with imprisonment of either description for a term which may extend to six months, or with fine, or with both </a:t>
            </a:r>
          </a:p>
        </p:txBody>
      </p:sp>
      <p:sp>
        <p:nvSpPr>
          <p:cNvPr id="222" name="Google Shape;222;p22"/>
          <p:cNvSpPr txBox="1">
            <a:spLocks noGrp="1"/>
          </p:cNvSpPr>
          <p:nvPr>
            <p:ph type="sldNum" idx="12"/>
          </p:nvPr>
        </p:nvSpPr>
        <p:spPr>
          <a:xfrm>
            <a:off x="6457950" y="635635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38</a:t>
            </a:fld>
            <a:endParaRPr lang="en-US" kern="1200">
              <a:solidFill>
                <a:schemeClr val="tx1">
                  <a:tint val="75000"/>
                </a:schemeClr>
              </a:solidFill>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606478" y="386930"/>
            <a:ext cx="6927525" cy="1188950"/>
          </a:xfrm>
          <a:prstGeom prst="rect">
            <a:avLst/>
          </a:prstGeom>
        </p:spPr>
        <p:txBody>
          <a:bodyPr spcFirstLastPara="1" vert="horz" lIns="91440" tIns="45720" rIns="91440" bIns="45720" rtlCol="0" anchor="b" anchorCtr="0">
            <a:normAutofit/>
          </a:bodyPr>
          <a:lstStyle/>
          <a:p>
            <a:pPr marL="0" lvl="0" indent="0" algn="l">
              <a:lnSpc>
                <a:spcPct val="90000"/>
              </a:lnSpc>
              <a:spcBef>
                <a:spcPct val="0"/>
              </a:spcBef>
              <a:spcAft>
                <a:spcPts val="0"/>
              </a:spcAft>
              <a:buClr>
                <a:srgbClr val="FF0000"/>
              </a:buClr>
              <a:buSzPts val="2800"/>
            </a:pPr>
            <a:r>
              <a:rPr lang="en-US" sz="4700" b="1" kern="1200">
                <a:solidFill>
                  <a:schemeClr val="tx1"/>
                </a:solidFill>
                <a:latin typeface="+mj-lt"/>
                <a:ea typeface="+mj-ea"/>
                <a:cs typeface="+mj-cs"/>
                <a:sym typeface="Calibri"/>
              </a:rPr>
              <a:t>SUMMARY</a:t>
            </a:r>
            <a:endParaRPr lang="en-US" sz="4700" kern="1200">
              <a:solidFill>
                <a:schemeClr val="tx1"/>
              </a:solidFill>
              <a:latin typeface="+mj-lt"/>
              <a:ea typeface="+mj-ea"/>
              <a:cs typeface="+mj-cs"/>
            </a:endParaRPr>
          </a:p>
        </p:txBody>
      </p:sp>
      <p:grpSp>
        <p:nvGrpSpPr>
          <p:cNvPr id="229" name="Group 2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0" name="Rectangle 2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22"/>
          <p:cNvSpPr txBox="1">
            <a:spLocks noGrp="1"/>
          </p:cNvSpPr>
          <p:nvPr>
            <p:ph type="body" idx="3"/>
          </p:nvPr>
        </p:nvSpPr>
        <p:spPr>
          <a:xfrm>
            <a:off x="595245" y="2599509"/>
            <a:ext cx="7607751" cy="3435531"/>
          </a:xfrm>
          <a:prstGeom prst="rect">
            <a:avLst/>
          </a:prstGeom>
        </p:spPr>
        <p:txBody>
          <a:bodyPr spcFirstLastPara="1" vert="horz" lIns="91440" tIns="45720" rIns="91440" bIns="45720" rtlCol="0" anchor="ctr" anchorCtr="0">
            <a:normAutofit/>
          </a:bodyPr>
          <a:lstStyle/>
          <a:p>
            <a:pPr indent="-228600">
              <a:lnSpc>
                <a:spcPct val="90000"/>
              </a:lnSpc>
              <a:buFont typeface="Arial" panose="020B0604020202020204" pitchFamily="34" charset="0"/>
              <a:buChar char="•"/>
            </a:pPr>
            <a:r>
              <a:rPr lang="en-US" sz="2100" b="0" kern="1200">
                <a:solidFill>
                  <a:schemeClr val="tx1"/>
                </a:solidFill>
                <a:latin typeface="+mn-lt"/>
                <a:ea typeface="+mn-ea"/>
                <a:cs typeface="+mn-cs"/>
              </a:rPr>
              <a:t>  Healthcare organizations should have standard updated well-documented protocols for prevention and controlof infection</a:t>
            </a:r>
          </a:p>
          <a:p>
            <a:pPr indent="-228600">
              <a:lnSpc>
                <a:spcPct val="90000"/>
              </a:lnSpc>
              <a:buFont typeface="Arial" panose="020B0604020202020204" pitchFamily="34" charset="0"/>
              <a:buChar char="•"/>
            </a:pPr>
            <a:endParaRPr lang="en-US" sz="2100" b="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2100" b="0" kern="1200">
                <a:solidFill>
                  <a:schemeClr val="tx1"/>
                </a:solidFill>
                <a:latin typeface="+mn-lt"/>
                <a:ea typeface="+mn-ea"/>
                <a:cs typeface="+mn-cs"/>
              </a:rPr>
              <a:t>Healthcare providers have a duty to disclose the patient information related to any harm/hospital acquired infection to the patient or family</a:t>
            </a:r>
          </a:p>
          <a:p>
            <a:pPr indent="-228600">
              <a:lnSpc>
                <a:spcPct val="90000"/>
              </a:lnSpc>
              <a:buFont typeface="Arial" panose="020B0604020202020204" pitchFamily="34" charset="0"/>
              <a:buChar char="•"/>
            </a:pPr>
            <a:endParaRPr lang="en-US" sz="210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2100" b="0" kern="1200">
                <a:solidFill>
                  <a:schemeClr val="tx1"/>
                </a:solidFill>
                <a:latin typeface="+mn-lt"/>
                <a:ea typeface="+mn-ea"/>
                <a:cs typeface="+mn-cs"/>
              </a:rPr>
              <a:t>Greater awareness needs to be created so as to highlight the potential legal implications of HAI</a:t>
            </a:r>
          </a:p>
          <a:p>
            <a:pPr marL="0" lvl="0" indent="-228600">
              <a:lnSpc>
                <a:spcPct val="90000"/>
              </a:lnSpc>
              <a:spcBef>
                <a:spcPts val="0"/>
              </a:spcBef>
              <a:buSzPts val="1600"/>
              <a:buFont typeface="Arial" panose="020B0604020202020204" pitchFamily="34" charset="0"/>
              <a:buChar char="•"/>
            </a:pPr>
            <a:endParaRPr lang="en-US" sz="2100" b="0" kern="1200">
              <a:solidFill>
                <a:schemeClr val="tx1"/>
              </a:solidFill>
              <a:latin typeface="+mn-lt"/>
              <a:ea typeface="+mn-ea"/>
              <a:cs typeface="+mn-cs"/>
            </a:endParaRPr>
          </a:p>
        </p:txBody>
      </p:sp>
      <p:sp>
        <p:nvSpPr>
          <p:cNvPr id="222" name="Google Shape;222;p22"/>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39</a:t>
            </a:fld>
            <a:endParaRPr lang="en-US" kern="1200">
              <a:solidFill>
                <a:schemeClr val="tx1">
                  <a:tint val="75000"/>
                </a:schemeClr>
              </a:solidFill>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38"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18"/>
          <p:cNvSpPr txBox="1">
            <a:spLocks noGrp="1"/>
          </p:cNvSpPr>
          <p:nvPr>
            <p:ph type="title"/>
          </p:nvPr>
        </p:nvSpPr>
        <p:spPr>
          <a:xfrm>
            <a:off x="782723" y="809898"/>
            <a:ext cx="7457037" cy="1554480"/>
          </a:xfrm>
          <a:prstGeom prst="rect">
            <a:avLst/>
          </a:prstGeom>
        </p:spPr>
        <p:txBody>
          <a:bodyPr spcFirstLastPara="1" vert="horz" lIns="91440" tIns="45720" rIns="91440" bIns="45720" rtlCol="0" anchor="ctr" anchorCtr="0">
            <a:normAutofit/>
          </a:bodyPr>
          <a:lstStyle/>
          <a:p>
            <a:pPr lvl="0" algn="l">
              <a:lnSpc>
                <a:spcPct val="90000"/>
              </a:lnSpc>
              <a:spcBef>
                <a:spcPct val="0"/>
              </a:spcBef>
              <a:buClr>
                <a:srgbClr val="FF0000"/>
              </a:buClr>
              <a:buSzPts val="2800"/>
            </a:pPr>
            <a:r>
              <a:rPr lang="en-US" sz="3900" b="1" kern="1200">
                <a:solidFill>
                  <a:schemeClr val="tx1"/>
                </a:solidFill>
                <a:latin typeface="+mj-lt"/>
                <a:ea typeface="+mj-ea"/>
                <a:cs typeface="+mj-cs"/>
              </a:rPr>
              <a:t>WHICH INFECTIONS ARE NOT HEALTHCARE-ASSOCIATED</a:t>
            </a:r>
          </a:p>
        </p:txBody>
      </p:sp>
      <p:sp>
        <p:nvSpPr>
          <p:cNvPr id="127" name="Google Shape;127;p18"/>
          <p:cNvSpPr txBox="1">
            <a:spLocks noGrp="1"/>
          </p:cNvSpPr>
          <p:nvPr>
            <p:ph type="body" idx="1"/>
          </p:nvPr>
        </p:nvSpPr>
        <p:spPr>
          <a:xfrm>
            <a:off x="783771" y="3017522"/>
            <a:ext cx="7455989" cy="3124658"/>
          </a:xfrm>
          <a:prstGeom prst="rect">
            <a:avLst/>
          </a:prstGeom>
        </p:spPr>
        <p:txBody>
          <a:bodyPr spcFirstLastPara="1" vert="horz" lIns="91440" tIns="45720" rIns="91440" bIns="45720" rtlCol="0" anchor="ctr" anchorCtr="0">
            <a:normAutofit lnSpcReduction="10000"/>
          </a:bodyPr>
          <a:lstStyle/>
          <a:p>
            <a:pPr marL="0" lvl="0" indent="0">
              <a:lnSpc>
                <a:spcPct val="90000"/>
              </a:lnSpc>
              <a:spcBef>
                <a:spcPts val="0"/>
              </a:spcBef>
              <a:spcAft>
                <a:spcPts val="0"/>
              </a:spcAft>
              <a:buClr>
                <a:schemeClr val="dk1"/>
              </a:buClr>
              <a:buSzPts val="1600"/>
              <a:buNone/>
            </a:pPr>
            <a:r>
              <a:rPr lang="en-US" sz="1300" b="1" kern="1200" dirty="0">
                <a:solidFill>
                  <a:schemeClr val="tx1"/>
                </a:solidFill>
                <a:latin typeface="+mn-lt"/>
                <a:ea typeface="+mn-ea"/>
                <a:cs typeface="+mn-cs"/>
              </a:rPr>
              <a:t>The following infections are not considered to be associated with healthcare:</a:t>
            </a:r>
          </a:p>
          <a:p>
            <a:pPr marL="0" lvl="0" indent="-228600">
              <a:lnSpc>
                <a:spcPct val="90000"/>
              </a:lnSpc>
              <a:spcBef>
                <a:spcPts val="0"/>
              </a:spcBef>
              <a:spcAft>
                <a:spcPts val="0"/>
              </a:spcAft>
              <a:buClr>
                <a:schemeClr val="dk1"/>
              </a:buClr>
              <a:buSzPts val="1600"/>
              <a:buFont typeface="Arial" panose="020B0604020202020204" pitchFamily="34" charset="0"/>
              <a:buChar char="•"/>
            </a:pPr>
            <a:endParaRPr lang="en-US" sz="1300" b="1"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300" kern="1200" dirty="0">
                <a:solidFill>
                  <a:schemeClr val="tx1"/>
                </a:solidFill>
                <a:latin typeface="+mn-lt"/>
                <a:ea typeface="+mn-ea"/>
                <a:cs typeface="+mn-cs"/>
              </a:rPr>
              <a:t>Those infections which are associated with complications or extensions of infections already present at the time of admission; unless a change in pathogen or presenting symptoms strongly suggests that the infection has been acquired after hospital admission.</a:t>
            </a:r>
          </a:p>
          <a:p>
            <a:pPr indent="-228600">
              <a:lnSpc>
                <a:spcPct val="90000"/>
              </a:lnSpc>
              <a:buFont typeface="Arial" panose="020B0604020202020204" pitchFamily="34" charset="0"/>
              <a:buChar char="•"/>
            </a:pPr>
            <a:endParaRPr lang="en-US" sz="130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300" kern="1200" dirty="0">
                <a:solidFill>
                  <a:schemeClr val="tx1"/>
                </a:solidFill>
                <a:latin typeface="+mn-lt"/>
                <a:ea typeface="+mn-ea"/>
                <a:cs typeface="+mn-cs"/>
              </a:rPr>
              <a:t>Infections like herpes simplex, toxoplasmosis, rubella, </a:t>
            </a:r>
            <a:r>
              <a:rPr lang="en-US" sz="1300" i="1" kern="1200" dirty="0">
                <a:solidFill>
                  <a:schemeClr val="tx1"/>
                </a:solidFill>
                <a:latin typeface="+mn-lt"/>
                <a:ea typeface="+mn-ea"/>
                <a:cs typeface="+mn-cs"/>
              </a:rPr>
              <a:t>Cytomegalovirus, or syphilis among </a:t>
            </a:r>
            <a:r>
              <a:rPr lang="en-US" sz="1300" kern="1200" dirty="0">
                <a:solidFill>
                  <a:schemeClr val="tx1"/>
                </a:solidFill>
                <a:latin typeface="+mn-lt"/>
                <a:ea typeface="+mn-ea"/>
                <a:cs typeface="+mn-cs"/>
              </a:rPr>
              <a:t>infants which are acquired </a:t>
            </a:r>
            <a:r>
              <a:rPr lang="en-US" sz="1300" kern="1200" dirty="0" err="1">
                <a:solidFill>
                  <a:schemeClr val="tx1"/>
                </a:solidFill>
                <a:latin typeface="+mn-lt"/>
                <a:ea typeface="+mn-ea"/>
                <a:cs typeface="+mn-cs"/>
              </a:rPr>
              <a:t>transplacentally</a:t>
            </a:r>
            <a:r>
              <a:rPr lang="en-US" sz="1300" kern="1200" dirty="0">
                <a:solidFill>
                  <a:schemeClr val="tx1"/>
                </a:solidFill>
                <a:latin typeface="+mn-lt"/>
                <a:ea typeface="+mn-ea"/>
                <a:cs typeface="+mn-cs"/>
              </a:rPr>
              <a:t> and manifest in less than 48 hours after birth;</a:t>
            </a:r>
          </a:p>
          <a:p>
            <a:pPr marL="228600" indent="0">
              <a:lnSpc>
                <a:spcPct val="90000"/>
              </a:lnSpc>
              <a:buNone/>
            </a:pPr>
            <a:endParaRPr lang="en-US" sz="1300" kern="1200" dirty="0">
              <a:solidFill>
                <a:schemeClr val="tx1"/>
              </a:solidFill>
              <a:latin typeface="+mn-lt"/>
              <a:ea typeface="+mn-ea"/>
              <a:cs typeface="+mn-cs"/>
            </a:endParaRPr>
          </a:p>
          <a:p>
            <a:pPr marL="228600" indent="0">
              <a:lnSpc>
                <a:spcPct val="90000"/>
              </a:lnSpc>
              <a:buNone/>
            </a:pPr>
            <a:r>
              <a:rPr lang="en-US" sz="1300" kern="1200" dirty="0">
                <a:solidFill>
                  <a:schemeClr val="tx1"/>
                </a:solidFill>
                <a:latin typeface="+mn-lt"/>
                <a:ea typeface="+mn-ea"/>
                <a:cs typeface="+mn-cs"/>
              </a:rPr>
              <a:t>and</a:t>
            </a:r>
          </a:p>
          <a:p>
            <a:pPr indent="-228600">
              <a:lnSpc>
                <a:spcPct val="90000"/>
              </a:lnSpc>
              <a:buFont typeface="Arial" panose="020B0604020202020204" pitchFamily="34" charset="0"/>
              <a:buChar char="•"/>
            </a:pPr>
            <a:endParaRPr lang="en-US" sz="130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300" kern="1200" dirty="0">
                <a:solidFill>
                  <a:schemeClr val="tx1"/>
                </a:solidFill>
                <a:latin typeface="+mn-lt"/>
                <a:ea typeface="+mn-ea"/>
                <a:cs typeface="+mn-cs"/>
              </a:rPr>
              <a:t>Reactivation of a latent infection [</a:t>
            </a:r>
            <a:r>
              <a:rPr lang="en-US" sz="1300" kern="1200" dirty="0" err="1">
                <a:solidFill>
                  <a:schemeClr val="tx1"/>
                </a:solidFill>
                <a:latin typeface="+mn-lt"/>
                <a:ea typeface="+mn-ea"/>
                <a:cs typeface="+mn-cs"/>
              </a:rPr>
              <a:t>eg.</a:t>
            </a:r>
            <a:r>
              <a:rPr lang="en-US" sz="1300" kern="1200" dirty="0">
                <a:solidFill>
                  <a:schemeClr val="tx1"/>
                </a:solidFill>
                <a:latin typeface="+mn-lt"/>
                <a:ea typeface="+mn-ea"/>
                <a:cs typeface="+mn-cs"/>
              </a:rPr>
              <a:t> herpes zoster (shingles), herpes simplex, syphilis, or tuberculosis]</a:t>
            </a:r>
          </a:p>
          <a:p>
            <a:pPr indent="-228600">
              <a:lnSpc>
                <a:spcPct val="90000"/>
              </a:lnSpc>
              <a:buFont typeface="Arial" panose="020B0604020202020204" pitchFamily="34" charset="0"/>
              <a:buChar char="•"/>
            </a:pPr>
            <a:endParaRPr lang="en-US" sz="1300" kern="1200" dirty="0">
              <a:solidFill>
                <a:schemeClr val="tx1"/>
              </a:solidFill>
              <a:latin typeface="+mn-lt"/>
              <a:ea typeface="+mn-ea"/>
              <a:cs typeface="+mn-cs"/>
            </a:endParaRPr>
          </a:p>
          <a:p>
            <a:pPr marL="228600" indent="0">
              <a:lnSpc>
                <a:spcPct val="90000"/>
              </a:lnSpc>
              <a:buNone/>
            </a:pPr>
            <a:r>
              <a:rPr lang="en-US" sz="1300" b="1" kern="1200" dirty="0">
                <a:solidFill>
                  <a:schemeClr val="tx1"/>
                </a:solidFill>
                <a:latin typeface="+mn-lt"/>
                <a:ea typeface="+mn-ea"/>
                <a:cs typeface="+mn-cs"/>
              </a:rPr>
              <a:t>	</a:t>
            </a:r>
            <a:endParaRPr lang="en-US" sz="1300" kern="1200" dirty="0">
              <a:solidFill>
                <a:schemeClr val="tx1"/>
              </a:solidFill>
              <a:latin typeface="+mn-lt"/>
              <a:ea typeface="+mn-ea"/>
              <a:cs typeface="+mn-cs"/>
            </a:endParaRPr>
          </a:p>
        </p:txBody>
      </p:sp>
      <p:cxnSp>
        <p:nvCxnSpPr>
          <p:cNvPr id="14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0" name="Google Shape;130;p18"/>
          <p:cNvSpPr txBox="1">
            <a:spLocks noGrp="1"/>
          </p:cNvSpPr>
          <p:nvPr>
            <p:ph type="sldNum" idx="12"/>
          </p:nvPr>
        </p:nvSpPr>
        <p:spPr>
          <a:xfrm>
            <a:off x="6457950" y="649224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smtClean="0">
                <a:solidFill>
                  <a:schemeClr val="tx1">
                    <a:tint val="75000"/>
                  </a:schemeClr>
                </a:solidFill>
                <a:latin typeface="+mn-lt"/>
                <a:ea typeface="+mn-ea"/>
                <a:cs typeface="+mn-cs"/>
              </a:rPr>
              <a:pPr lvl="0" indent="0">
                <a:spcBef>
                  <a:spcPts val="0"/>
                </a:spcBef>
                <a:spcAft>
                  <a:spcPts val="600"/>
                </a:spcAft>
                <a:buNone/>
              </a:pPr>
              <a:t>4</a:t>
            </a:fld>
            <a:endParaRPr lang="en-US" kern="1200">
              <a:solidFill>
                <a:schemeClr val="tx1">
                  <a:tint val="75000"/>
                </a:schemeClr>
              </a:solidFill>
              <a:latin typeface="+mn-lt"/>
              <a:ea typeface="+mn-ea"/>
              <a:cs typeface="+mn-cs"/>
            </a:endParaRPr>
          </a:p>
        </p:txBody>
      </p:sp>
      <p:sp>
        <p:nvSpPr>
          <p:cNvPr id="9" name="Rectangle 8"/>
          <p:cNvSpPr/>
          <p:nvPr/>
        </p:nvSpPr>
        <p:spPr>
          <a:xfrm rot="10800000" flipV="1">
            <a:off x="1429976" y="6047741"/>
            <a:ext cx="2364102" cy="307777"/>
          </a:xfrm>
          <a:prstGeom prst="rect">
            <a:avLst/>
          </a:prstGeom>
        </p:spPr>
        <p:txBody>
          <a:bodyPr wrap="square">
            <a:spAutoFit/>
          </a:bodyPr>
          <a:lstStyle/>
          <a:p>
            <a:pPr>
              <a:spcAft>
                <a:spcPts val="600"/>
              </a:spcAft>
            </a:pPr>
            <a:r>
              <a:rPr lang="en-US" dirty="0">
                <a:hlinkClick r:id="rId3"/>
              </a:rPr>
              <a:t>https://www.cdc.gov/hai</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78"/>
          <p:cNvSpPr/>
          <p:nvPr/>
        </p:nvSpPr>
        <p:spPr>
          <a:xfrm>
            <a:off x="1905495" y="5667375"/>
            <a:ext cx="5133975" cy="688975"/>
          </a:xfrm>
          <a:prstGeom prst="rect">
            <a:avLst/>
          </a:prstGeom>
        </p:spPr>
        <p:txBody>
          <a:bodyPr>
            <a:prstTxWarp prst="textPlain">
              <a:avLst/>
            </a:prstTxWarp>
          </a:bodyPr>
          <a:lstStyle/>
          <a:p>
            <a:pPr lvl="0" algn="l"/>
            <a:r>
              <a:rPr b="0" i="0" dirty="0">
                <a:ln w="9525" cap="flat" cmpd="sng">
                  <a:solidFill>
                    <a:srgbClr val="000000"/>
                  </a:solidFill>
                  <a:prstDash val="solid"/>
                  <a:round/>
                  <a:headEnd type="none" w="sm" len="sm"/>
                  <a:tailEnd type="none" w="sm" len="sm"/>
                </a:ln>
                <a:solidFill>
                  <a:srgbClr val="000000"/>
                </a:solidFill>
                <a:latin typeface="Calibri" panose="020F0502020204030204" pitchFamily="34" charset="0"/>
                <a:cs typeface="Calibri" panose="020F0502020204030204" pitchFamily="34" charset="0"/>
              </a:rPr>
              <a:t>IN YOUR HANDS</a:t>
            </a:r>
          </a:p>
        </p:txBody>
      </p:sp>
      <p:sp>
        <p:nvSpPr>
          <p:cNvPr id="790" name="Google Shape;790;p78"/>
          <p:cNvSpPr/>
          <p:nvPr/>
        </p:nvSpPr>
        <p:spPr>
          <a:xfrm>
            <a:off x="1195992" y="1304589"/>
            <a:ext cx="7060904" cy="1369526"/>
          </a:xfrm>
          <a:prstGeom prst="rect">
            <a:avLst/>
          </a:prstGeom>
        </p:spPr>
        <p:txBody>
          <a:bodyPr>
            <a:prstTxWarp prst="textPlain">
              <a:avLst/>
            </a:prstTxWarp>
          </a:bodyPr>
          <a:lstStyle/>
          <a:p>
            <a:pPr lvl="0" algn="l"/>
            <a:r>
              <a:rPr b="0" i="0" dirty="0">
                <a:ln w="9525" cap="flat" cmpd="sng">
                  <a:solidFill>
                    <a:srgbClr val="000000"/>
                  </a:solidFill>
                  <a:prstDash val="solid"/>
                  <a:round/>
                  <a:headEnd type="none" w="sm" len="sm"/>
                  <a:tailEnd type="none" w="sm" len="sm"/>
                </a:ln>
                <a:solidFill>
                  <a:srgbClr val="000000"/>
                </a:solidFill>
                <a:latin typeface="Calibri" panose="020F0502020204030204" pitchFamily="34" charset="0"/>
                <a:cs typeface="Calibri" panose="020F0502020204030204" pitchFamily="34" charset="0"/>
              </a:rPr>
              <a:t>YOUR</a:t>
            </a:r>
            <a:r>
              <a:rPr lang="en-US" b="0" i="0" dirty="0">
                <a:ln w="9525" cap="flat" cmpd="sng">
                  <a:solidFill>
                    <a:srgbClr val="000000"/>
                  </a:solidFill>
                  <a:prstDash val="solid"/>
                  <a:round/>
                  <a:headEnd type="none" w="sm" len="sm"/>
                  <a:tailEnd type="none" w="sm" len="sm"/>
                </a:ln>
                <a:solidFill>
                  <a:srgbClr val="000000"/>
                </a:solidFill>
                <a:latin typeface="Calibri" panose="020F0502020204030204" pitchFamily="34" charset="0"/>
                <a:cs typeface="Calibri" panose="020F0502020204030204" pitchFamily="34" charset="0"/>
              </a:rPr>
              <a:t> </a:t>
            </a:r>
            <a:r>
              <a:rPr b="0" i="0" dirty="0">
                <a:ln w="9525" cap="flat" cmpd="sng">
                  <a:solidFill>
                    <a:srgbClr val="000000"/>
                  </a:solidFill>
                  <a:prstDash val="solid"/>
                  <a:round/>
                  <a:headEnd type="none" w="sm" len="sm"/>
                  <a:tailEnd type="none" w="sm" len="sm"/>
                </a:ln>
                <a:solidFill>
                  <a:srgbClr val="000000"/>
                </a:solidFill>
                <a:latin typeface="Calibri" panose="020F0502020204030204" pitchFamily="34" charset="0"/>
                <a:cs typeface="Calibri" panose="020F0502020204030204" pitchFamily="34" charset="0"/>
              </a:rPr>
              <a:t> PATIENT</a:t>
            </a:r>
            <a:r>
              <a:rPr lang="en-US" b="0" i="0" dirty="0">
                <a:ln w="9525" cap="flat" cmpd="sng">
                  <a:solidFill>
                    <a:srgbClr val="000000"/>
                  </a:solidFill>
                  <a:prstDash val="solid"/>
                  <a:round/>
                  <a:headEnd type="none" w="sm" len="sm"/>
                  <a:tailEnd type="none" w="sm" len="sm"/>
                </a:ln>
                <a:solidFill>
                  <a:srgbClr val="000000"/>
                </a:solidFill>
                <a:latin typeface="Calibri" panose="020F0502020204030204" pitchFamily="34" charset="0"/>
                <a:cs typeface="Calibri" panose="020F0502020204030204" pitchFamily="34" charset="0"/>
              </a:rPr>
              <a:t> </a:t>
            </a:r>
            <a:r>
              <a:rPr b="0" i="0" dirty="0">
                <a:ln w="9525" cap="flat" cmpd="sng">
                  <a:solidFill>
                    <a:srgbClr val="000000"/>
                  </a:solidFill>
                  <a:prstDash val="solid"/>
                  <a:round/>
                  <a:headEnd type="none" w="sm" len="sm"/>
                  <a:tailEnd type="none" w="sm" len="sm"/>
                </a:ln>
                <a:solidFill>
                  <a:srgbClr val="000000"/>
                </a:solidFill>
                <a:latin typeface="Calibri" panose="020F0502020204030204" pitchFamily="34" charset="0"/>
                <a:cs typeface="Calibri" panose="020F0502020204030204" pitchFamily="34" charset="0"/>
              </a:rPr>
              <a:t> HAS </a:t>
            </a:r>
            <a:r>
              <a:rPr lang="en-US" b="0" i="0" dirty="0">
                <a:ln w="9525" cap="flat" cmpd="sng">
                  <a:solidFill>
                    <a:srgbClr val="000000"/>
                  </a:solidFill>
                  <a:prstDash val="solid"/>
                  <a:round/>
                  <a:headEnd type="none" w="sm" len="sm"/>
                  <a:tailEnd type="none" w="sm" len="sm"/>
                </a:ln>
                <a:solidFill>
                  <a:srgbClr val="000000"/>
                </a:solidFill>
                <a:latin typeface="Calibri" panose="020F0502020204030204" pitchFamily="34" charset="0"/>
                <a:cs typeface="Calibri" panose="020F0502020204030204" pitchFamily="34" charset="0"/>
              </a:rPr>
              <a:t> </a:t>
            </a:r>
            <a:r>
              <a:rPr b="0" i="0" dirty="0">
                <a:ln w="9525" cap="flat" cmpd="sng">
                  <a:solidFill>
                    <a:srgbClr val="000000"/>
                  </a:solidFill>
                  <a:prstDash val="solid"/>
                  <a:round/>
                  <a:headEnd type="none" w="sm" len="sm"/>
                  <a:tailEnd type="none" w="sm" len="sm"/>
                </a:ln>
                <a:solidFill>
                  <a:srgbClr val="000000"/>
                </a:solidFill>
                <a:latin typeface="Calibri" panose="020F0502020204030204" pitchFamily="34" charset="0"/>
                <a:cs typeface="Calibri" panose="020F0502020204030204" pitchFamily="34" charset="0"/>
              </a:rPr>
              <a:t>ENTRUSTED</a:t>
            </a:r>
            <a:r>
              <a:rPr lang="en-US" b="0" i="0" dirty="0">
                <a:ln w="9525" cap="flat" cmpd="sng">
                  <a:solidFill>
                    <a:srgbClr val="000000"/>
                  </a:solidFill>
                  <a:prstDash val="solid"/>
                  <a:round/>
                  <a:headEnd type="none" w="sm" len="sm"/>
                  <a:tailEnd type="none" w="sm" len="sm"/>
                </a:ln>
                <a:solidFill>
                  <a:srgbClr val="000000"/>
                </a:solidFill>
                <a:latin typeface="Calibri" panose="020F0502020204030204" pitchFamily="34" charset="0"/>
                <a:cs typeface="Calibri" panose="020F0502020204030204" pitchFamily="34" charset="0"/>
              </a:rPr>
              <a:t> </a:t>
            </a:r>
            <a:r>
              <a:rPr b="0" i="0" dirty="0">
                <a:ln w="9525" cap="flat" cmpd="sng">
                  <a:solidFill>
                    <a:srgbClr val="000000"/>
                  </a:solidFill>
                  <a:prstDash val="solid"/>
                  <a:round/>
                  <a:headEnd type="none" w="sm" len="sm"/>
                  <a:tailEnd type="none" w="sm" len="sm"/>
                </a:ln>
                <a:solidFill>
                  <a:srgbClr val="000000"/>
                </a:solidFill>
                <a:latin typeface="Calibri" panose="020F0502020204030204" pitchFamily="34" charset="0"/>
                <a:cs typeface="Calibri" panose="020F0502020204030204" pitchFamily="34" charset="0"/>
              </a:rPr>
              <a:t> HIS LIFE</a:t>
            </a:r>
          </a:p>
        </p:txBody>
      </p:sp>
      <p:pic>
        <p:nvPicPr>
          <p:cNvPr id="791" name="Google Shape;791;p78"/>
          <p:cNvPicPr preferRelativeResize="0"/>
          <p:nvPr/>
        </p:nvPicPr>
        <p:blipFill rotWithShape="1">
          <a:blip r:embed="rId3">
            <a:alphaModFix/>
          </a:blip>
          <a:srcRect/>
          <a:stretch/>
        </p:blipFill>
        <p:spPr>
          <a:xfrm>
            <a:off x="2912656" y="3018602"/>
            <a:ext cx="3119651" cy="2506173"/>
          </a:xfrm>
          <a:prstGeom prst="rect">
            <a:avLst/>
          </a:prstGeom>
          <a:noFill/>
          <a:ln>
            <a:noFill/>
          </a:ln>
        </p:spPr>
      </p:pic>
      <p:sp>
        <p:nvSpPr>
          <p:cNvPr id="792" name="Google Shape;792;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40</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p:cNvGrpSpPr/>
        <p:nvPr/>
      </p:nvGrpSpPr>
      <p:grpSpPr>
        <a:xfrm>
          <a:off x="0" y="0"/>
          <a:ext cx="0" cy="0"/>
          <a:chOff x="0" y="0"/>
          <a:chExt cx="0" cy="0"/>
        </a:xfrm>
      </p:grpSpPr>
      <p:sp>
        <p:nvSpPr>
          <p:cNvPr id="146" name="Oval 145">
            <a:extLst>
              <a:ext uri="{FF2B5EF4-FFF2-40B4-BE49-F238E27FC236}">
                <a16:creationId xmlns:a16="http://schemas.microsoft.com/office/drawing/2014/main" id="{FD451EE1-06AB-4684-8B7A-59133962C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562" y="2121408"/>
            <a:ext cx="1961388" cy="2615184"/>
          </a:xfrm>
          <a:prstGeom prst="ellipse">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E402D69F-ABEF-47E0-B154-C6656A2B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5385" y="802767"/>
            <a:ext cx="5493258" cy="4937760"/>
          </a:xfrm>
          <a:prstGeom prst="rect">
            <a:avLst/>
          </a:prstGeom>
          <a:solidFill>
            <a:srgbClr val="FFFFFF"/>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70250" y="5172075"/>
            <a:ext cx="5021263" cy="247650"/>
          </a:xfrm>
          <a:prstGeom prst="rect">
            <a:avLst/>
          </a:prstGeom>
        </p:spPr>
        <p:txBody>
          <a:bodyPr wrap="square" anchor="t">
            <a:normAutofit/>
          </a:bodyPr>
          <a:lstStyle/>
          <a:p>
            <a:pPr>
              <a:lnSpc>
                <a:spcPct val="90000"/>
              </a:lnSpc>
              <a:spcAft>
                <a:spcPts val="600"/>
              </a:spcAft>
            </a:pPr>
            <a:r>
              <a:rPr lang="en-US" sz="1100" dirty="0">
                <a:hlinkClick r:id="rId3"/>
              </a:rPr>
              <a:t>https://www.cdc.gov/hai</a:t>
            </a:r>
            <a:endParaRPr lang="en-US" sz="1100" dirty="0"/>
          </a:p>
        </p:txBody>
      </p:sp>
      <p:sp>
        <p:nvSpPr>
          <p:cNvPr id="137" name="Google Shape;137;p19"/>
          <p:cNvSpPr txBox="1">
            <a:spLocks noGrp="1"/>
          </p:cNvSpPr>
          <p:nvPr>
            <p:ph type="title"/>
          </p:nvPr>
        </p:nvSpPr>
        <p:spPr>
          <a:xfrm>
            <a:off x="597006" y="2286000"/>
            <a:ext cx="1714500" cy="2286000"/>
          </a:xfrm>
          <a:prstGeom prst="ellipse">
            <a:avLst/>
          </a:prstGeom>
          <a:solidFill>
            <a:schemeClr val="tx1">
              <a:lumMod val="75000"/>
              <a:lumOff val="25000"/>
            </a:schemeClr>
          </a:solidFill>
          <a:ln>
            <a:noFill/>
          </a:ln>
        </p:spPr>
        <p:txBody>
          <a:bodyPr spcFirstLastPara="1" vert="horz" lIns="91440" tIns="45720" rIns="91440" bIns="45720" rtlCol="0" anchor="ctr" anchorCtr="0">
            <a:normAutofit/>
          </a:bodyPr>
          <a:lstStyle/>
          <a:p>
            <a:pPr lvl="0">
              <a:lnSpc>
                <a:spcPct val="90000"/>
              </a:lnSpc>
              <a:spcBef>
                <a:spcPct val="0"/>
              </a:spcBef>
              <a:buClr>
                <a:srgbClr val="FF0000"/>
              </a:buClr>
              <a:buSzPts val="2800"/>
            </a:pPr>
            <a:r>
              <a:rPr lang="en-US" sz="1100" b="1" kern="1200">
                <a:solidFill>
                  <a:schemeClr val="bg1"/>
                </a:solidFill>
                <a:latin typeface="+mj-lt"/>
                <a:ea typeface="+mj-ea"/>
                <a:cs typeface="+mj-cs"/>
              </a:rPr>
              <a:t> WHICH INFECTIONS ARE NOT HEALTHCARE-ASSOCIATED</a:t>
            </a:r>
          </a:p>
        </p:txBody>
      </p:sp>
      <p:sp>
        <p:nvSpPr>
          <p:cNvPr id="138" name="Google Shape;138;p19"/>
          <p:cNvSpPr txBox="1">
            <a:spLocks noGrp="1"/>
          </p:cNvSpPr>
          <p:nvPr>
            <p:ph type="body" idx="1"/>
          </p:nvPr>
        </p:nvSpPr>
        <p:spPr>
          <a:xfrm>
            <a:off x="3270250" y="1122363"/>
            <a:ext cx="5021263" cy="3997325"/>
          </a:xfrm>
          <a:prstGeom prst="rect">
            <a:avLst/>
          </a:prstGeom>
          <a:noFill/>
          <a:ln>
            <a:noFill/>
          </a:ln>
        </p:spPr>
        <p:txBody>
          <a:bodyPr spcFirstLastPara="1" wrap="square" lIns="91425" tIns="45700" rIns="91425" bIns="45700" anchor="t" anchorCtr="0">
            <a:normAutofit/>
          </a:bodyPr>
          <a:lstStyle/>
          <a:p>
            <a:pPr algn="just">
              <a:lnSpc>
                <a:spcPct val="90000"/>
              </a:lnSpc>
              <a:buNone/>
            </a:pPr>
            <a:r>
              <a:rPr lang="en-IN" sz="2200" dirty="0"/>
              <a:t>	</a:t>
            </a:r>
            <a:r>
              <a:rPr lang="en-IN" sz="2200" b="1" dirty="0"/>
              <a:t>The following conditions are not infections:</a:t>
            </a:r>
          </a:p>
          <a:p>
            <a:pPr algn="just">
              <a:lnSpc>
                <a:spcPct val="90000"/>
              </a:lnSpc>
              <a:buNone/>
            </a:pPr>
            <a:endParaRPr lang="en-IN" sz="2200" b="1" dirty="0"/>
          </a:p>
          <a:p>
            <a:pPr algn="just">
              <a:lnSpc>
                <a:spcPct val="90000"/>
              </a:lnSpc>
              <a:buFont typeface="Wingdings" pitchFamily="2" charset="2"/>
              <a:buChar char="Ø"/>
            </a:pPr>
            <a:r>
              <a:rPr lang="en-IN" sz="2200" dirty="0"/>
              <a:t>Colonization, i.e. presence of microorganisms on skin, on mucous membranes, in open wounds, or in excretions or secretions but there are no clinical signs or symptoms; and</a:t>
            </a:r>
          </a:p>
          <a:p>
            <a:pPr algn="just">
              <a:lnSpc>
                <a:spcPct val="90000"/>
              </a:lnSpc>
              <a:buFont typeface="Wingdings" pitchFamily="2" charset="2"/>
              <a:buChar char="Ø"/>
            </a:pPr>
            <a:endParaRPr lang="en-IN" sz="2200" dirty="0"/>
          </a:p>
          <a:p>
            <a:pPr algn="just">
              <a:lnSpc>
                <a:spcPct val="90000"/>
              </a:lnSpc>
              <a:buFont typeface="Wingdings" pitchFamily="2" charset="2"/>
              <a:buChar char="Ø"/>
            </a:pPr>
            <a:r>
              <a:rPr lang="en-IN" sz="2200" dirty="0"/>
              <a:t>Inflammation as a tissue response to injury or stimulation by </a:t>
            </a:r>
            <a:r>
              <a:rPr lang="en-IN" sz="2200" dirty="0" err="1"/>
              <a:t>noninfectious</a:t>
            </a:r>
            <a:r>
              <a:rPr lang="en-IN" sz="2200" dirty="0"/>
              <a:t> agents, e.g. chemicals.</a:t>
            </a:r>
            <a:endParaRPr lang="en-IN" sz="2200" dirty="0">
              <a:latin typeface="Calibri" pitchFamily="34" charset="0"/>
              <a:cs typeface="Calibri" pitchFamily="34" charset="0"/>
            </a:endParaRPr>
          </a:p>
        </p:txBody>
      </p:sp>
      <p:sp>
        <p:nvSpPr>
          <p:cNvPr id="141" name="Google Shape;141;p19"/>
          <p:cNvSpPr txBox="1">
            <a:spLocks noGrp="1"/>
          </p:cNvSpPr>
          <p:nvPr>
            <p:ph type="sldNum" idx="12"/>
          </p:nvPr>
        </p:nvSpPr>
        <p:spPr>
          <a:xfrm>
            <a:off x="6457950" y="635635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smtClean="0">
                <a:solidFill>
                  <a:schemeClr val="tx1">
                    <a:tint val="75000"/>
                  </a:schemeClr>
                </a:solidFill>
                <a:latin typeface="+mn-lt"/>
                <a:ea typeface="+mn-ea"/>
                <a:cs typeface="+mn-cs"/>
              </a:rPr>
              <a:pPr lvl="0" indent="0">
                <a:spcBef>
                  <a:spcPts val="0"/>
                </a:spcBef>
                <a:spcAft>
                  <a:spcPts val="600"/>
                </a:spcAft>
                <a:buNone/>
              </a:pPr>
              <a:t>5</a:t>
            </a:fld>
            <a:endParaRPr lang="en-US" kern="1200">
              <a:solidFill>
                <a:schemeClr val="tx1">
                  <a:tint val="75000"/>
                </a:schemeClr>
              </a:solidFill>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Google Shape;137;p19"/>
          <p:cNvSpPr txBox="1">
            <a:spLocks noGrp="1"/>
          </p:cNvSpPr>
          <p:nvPr>
            <p:ph type="title"/>
          </p:nvPr>
        </p:nvSpPr>
        <p:spPr>
          <a:xfrm>
            <a:off x="606478" y="386930"/>
            <a:ext cx="7596518" cy="1188950"/>
          </a:xfrm>
          <a:prstGeom prst="rect">
            <a:avLst/>
          </a:prstGeom>
        </p:spPr>
        <p:txBody>
          <a:bodyPr spcFirstLastPara="1" lIns="91425" tIns="45700" rIns="91425" bIns="45700" anchor="b" anchorCtr="0">
            <a:normAutofit/>
          </a:bodyPr>
          <a:lstStyle/>
          <a:p>
            <a:pPr marL="0" lvl="0" indent="0" rtl="0">
              <a:lnSpc>
                <a:spcPct val="90000"/>
              </a:lnSpc>
              <a:spcBef>
                <a:spcPts val="0"/>
              </a:spcBef>
              <a:spcAft>
                <a:spcPts val="0"/>
              </a:spcAft>
              <a:buClr>
                <a:srgbClr val="FF0000"/>
              </a:buClr>
              <a:buSzPts val="2800"/>
              <a:buFont typeface="Calibri"/>
              <a:buNone/>
            </a:pPr>
            <a:r>
              <a:rPr lang="en-US" sz="4000" b="1" dirty="0"/>
              <a:t>Estimated rates of HCAI worldwide</a:t>
            </a:r>
            <a:endParaRPr lang="en-US" sz="4000" dirty="0"/>
          </a:p>
        </p:txBody>
      </p:sp>
      <p:grpSp>
        <p:nvGrpSpPr>
          <p:cNvPr id="148" name="Group 14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49" name="Rectangle 14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19"/>
          <p:cNvSpPr txBox="1">
            <a:spLocks noGrp="1"/>
          </p:cNvSpPr>
          <p:nvPr>
            <p:ph type="body" idx="1"/>
          </p:nvPr>
        </p:nvSpPr>
        <p:spPr>
          <a:xfrm>
            <a:off x="595245" y="2599509"/>
            <a:ext cx="7607751" cy="3435531"/>
          </a:xfrm>
          <a:prstGeom prst="rect">
            <a:avLst/>
          </a:prstGeom>
        </p:spPr>
        <p:txBody>
          <a:bodyPr spcFirstLastPara="1" lIns="91425" tIns="45700" rIns="91425" bIns="45700" anchor="ctr" anchorCtr="0">
            <a:normAutofit/>
          </a:bodyPr>
          <a:lstStyle/>
          <a:p>
            <a:pPr marL="742950" lvl="1" indent="-285750" rtl="0">
              <a:lnSpc>
                <a:spcPct val="90000"/>
              </a:lnSpc>
              <a:spcBef>
                <a:spcPts val="0"/>
              </a:spcBef>
              <a:spcAft>
                <a:spcPts val="0"/>
              </a:spcAft>
              <a:buClr>
                <a:schemeClr val="dk1"/>
              </a:buClr>
              <a:buSzPts val="1600"/>
              <a:buFont typeface="Wingdings" pitchFamily="2" charset="2"/>
              <a:buChar char="Ø"/>
            </a:pPr>
            <a:r>
              <a:rPr lang="en-US" sz="1800"/>
              <a:t>HCAI affects hundreds of millions of people worldwide and is a </a:t>
            </a:r>
            <a:r>
              <a:rPr lang="en-US" sz="1800" b="1"/>
              <a:t>major global issue for patient safety</a:t>
            </a:r>
            <a:endParaRPr lang="en-US" sz="1800"/>
          </a:p>
          <a:p>
            <a:pPr marL="742950" lvl="1" indent="-184150" rtl="0">
              <a:lnSpc>
                <a:spcPct val="90000"/>
              </a:lnSpc>
              <a:spcBef>
                <a:spcPts val="320"/>
              </a:spcBef>
              <a:spcAft>
                <a:spcPts val="0"/>
              </a:spcAft>
              <a:buClr>
                <a:schemeClr val="dk1"/>
              </a:buClr>
              <a:buSzPts val="1600"/>
              <a:buFont typeface="Wingdings" pitchFamily="2" charset="2"/>
              <a:buChar char="Ø"/>
            </a:pPr>
            <a:endParaRPr lang="en-US" sz="1800"/>
          </a:p>
          <a:p>
            <a:pPr marL="742950" lvl="1" indent="-285750" rtl="0">
              <a:lnSpc>
                <a:spcPct val="90000"/>
              </a:lnSpc>
              <a:spcBef>
                <a:spcPts val="320"/>
              </a:spcBef>
              <a:spcAft>
                <a:spcPts val="0"/>
              </a:spcAft>
              <a:buClr>
                <a:schemeClr val="dk1"/>
              </a:buClr>
              <a:buSzPts val="1600"/>
              <a:buFont typeface="Wingdings" pitchFamily="2" charset="2"/>
              <a:buChar char="Ø"/>
            </a:pPr>
            <a:r>
              <a:rPr lang="en-US" sz="1800"/>
              <a:t>In modern health-care facilities in the developed world: </a:t>
            </a:r>
            <a:br>
              <a:rPr lang="en-US" sz="1800"/>
            </a:br>
            <a:r>
              <a:rPr lang="en-US" sz="1800" b="1"/>
              <a:t>5–10% </a:t>
            </a:r>
            <a:r>
              <a:rPr lang="en-US" sz="1800"/>
              <a:t>of patients acquire one or more infections</a:t>
            </a:r>
          </a:p>
          <a:p>
            <a:pPr marL="742950" lvl="1" indent="-184150" rtl="0">
              <a:lnSpc>
                <a:spcPct val="90000"/>
              </a:lnSpc>
              <a:spcBef>
                <a:spcPts val="320"/>
              </a:spcBef>
              <a:spcAft>
                <a:spcPts val="0"/>
              </a:spcAft>
              <a:buClr>
                <a:schemeClr val="dk1"/>
              </a:buClr>
              <a:buSzPts val="1600"/>
              <a:buFont typeface="Wingdings" pitchFamily="2" charset="2"/>
              <a:buChar char="Ø"/>
            </a:pPr>
            <a:endParaRPr lang="en-US" sz="1800"/>
          </a:p>
          <a:p>
            <a:pPr marL="742950" lvl="1" indent="-285750" rtl="0">
              <a:lnSpc>
                <a:spcPct val="90000"/>
              </a:lnSpc>
              <a:spcBef>
                <a:spcPts val="320"/>
              </a:spcBef>
              <a:spcAft>
                <a:spcPts val="0"/>
              </a:spcAft>
              <a:buClr>
                <a:schemeClr val="dk1"/>
              </a:buClr>
              <a:buSzPts val="1600"/>
              <a:buFont typeface="Wingdings" pitchFamily="2" charset="2"/>
              <a:buChar char="Ø"/>
            </a:pPr>
            <a:r>
              <a:rPr lang="en-US" sz="1800"/>
              <a:t>In developing countries the risk of HCAI is 2–20 times higher than in developed countries and the proportion of patients affected by HCAI can exceed </a:t>
            </a:r>
            <a:r>
              <a:rPr lang="en-US" sz="1800" b="1"/>
              <a:t>25%</a:t>
            </a:r>
            <a:endParaRPr lang="en-US" sz="1800"/>
          </a:p>
          <a:p>
            <a:pPr marL="742950" lvl="1" indent="-184150" rtl="0">
              <a:lnSpc>
                <a:spcPct val="90000"/>
              </a:lnSpc>
              <a:spcBef>
                <a:spcPts val="320"/>
              </a:spcBef>
              <a:spcAft>
                <a:spcPts val="0"/>
              </a:spcAft>
              <a:buClr>
                <a:schemeClr val="dk1"/>
              </a:buClr>
              <a:buSzPts val="1600"/>
              <a:buFont typeface="Wingdings" pitchFamily="2" charset="2"/>
              <a:buChar char="Ø"/>
            </a:pPr>
            <a:endParaRPr lang="en-US" sz="1800" b="1"/>
          </a:p>
          <a:p>
            <a:pPr marL="742950" lvl="1" indent="-285750" rtl="0">
              <a:lnSpc>
                <a:spcPct val="90000"/>
              </a:lnSpc>
              <a:spcBef>
                <a:spcPts val="320"/>
              </a:spcBef>
              <a:spcAft>
                <a:spcPts val="0"/>
              </a:spcAft>
              <a:buClr>
                <a:schemeClr val="dk1"/>
              </a:buClr>
              <a:buSzPts val="1600"/>
              <a:buFont typeface="Wingdings" pitchFamily="2" charset="2"/>
              <a:buChar char="Ø"/>
            </a:pPr>
            <a:r>
              <a:rPr lang="en-US" sz="1800"/>
              <a:t>In intensive care units, HCAI affects about </a:t>
            </a:r>
            <a:r>
              <a:rPr lang="en-US" sz="1800" b="1"/>
              <a:t>30% </a:t>
            </a:r>
            <a:r>
              <a:rPr lang="en-US" sz="1800"/>
              <a:t>of patients and the attributable mortality may reach </a:t>
            </a:r>
            <a:r>
              <a:rPr lang="en-US" sz="1800" b="1"/>
              <a:t>44%</a:t>
            </a:r>
          </a:p>
        </p:txBody>
      </p:sp>
      <p:sp>
        <p:nvSpPr>
          <p:cNvPr id="141" name="Google Shape;141;p19"/>
          <p:cNvSpPr txBox="1">
            <a:spLocks noGrp="1"/>
          </p:cNvSpPr>
          <p:nvPr>
            <p:ph type="sldNum" idx="12"/>
          </p:nvPr>
        </p:nvSpPr>
        <p:spPr>
          <a:xfrm>
            <a:off x="6457950" y="6492240"/>
            <a:ext cx="2057400"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6</a:t>
            </a:fld>
            <a:endParaRPr lang="en-US"/>
          </a:p>
        </p:txBody>
      </p:sp>
      <p:sp>
        <p:nvSpPr>
          <p:cNvPr id="8" name="Rectangle 7"/>
          <p:cNvSpPr/>
          <p:nvPr/>
        </p:nvSpPr>
        <p:spPr>
          <a:xfrm rot="10800000" flipV="1">
            <a:off x="941003" y="6106616"/>
            <a:ext cx="4559464" cy="307777"/>
          </a:xfrm>
          <a:prstGeom prst="rect">
            <a:avLst/>
          </a:prstGeom>
        </p:spPr>
        <p:txBody>
          <a:bodyPr wrap="square">
            <a:spAutoFit/>
          </a:bodyPr>
          <a:lstStyle/>
          <a:p>
            <a:pPr>
              <a:spcAft>
                <a:spcPts val="600"/>
              </a:spcAft>
            </a:pPr>
            <a:r>
              <a:rPr lang="en-US" dirty="0">
                <a:hlinkClick r:id="rId3"/>
              </a:rPr>
              <a:t>https://www.who.int/gpsc/country_work/burden_hcai</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p:cNvGrpSpPr/>
        <p:nvPr/>
      </p:nvGrpSpPr>
      <p:grpSpPr>
        <a:xfrm>
          <a:off x="0" y="0"/>
          <a:ext cx="0" cy="0"/>
          <a:chOff x="0" y="0"/>
          <a:chExt cx="0" cy="0"/>
        </a:xfrm>
      </p:grpSpPr>
      <p:sp>
        <p:nvSpPr>
          <p:cNvPr id="146" name="Rectangle 145">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Google Shape;137;p19"/>
          <p:cNvSpPr txBox="1">
            <a:spLocks noGrp="1"/>
          </p:cNvSpPr>
          <p:nvPr>
            <p:ph type="title"/>
          </p:nvPr>
        </p:nvSpPr>
        <p:spPr>
          <a:xfrm>
            <a:off x="628650" y="365125"/>
            <a:ext cx="7886700" cy="1325563"/>
          </a:xfrm>
          <a:prstGeom prst="rect">
            <a:avLst/>
          </a:prstGeom>
        </p:spPr>
        <p:txBody>
          <a:bodyPr spcFirstLastPara="1" lIns="91425" tIns="45700" rIns="91425" bIns="45700" anchorCtr="0">
            <a:normAutofit/>
          </a:bodyPr>
          <a:lstStyle/>
          <a:p>
            <a:pPr lvl="0">
              <a:buClr>
                <a:srgbClr val="FF0000"/>
              </a:buClr>
              <a:buSzPts val="2800"/>
            </a:pPr>
            <a:r>
              <a:rPr lang="en-IN" sz="4000" b="1">
                <a:solidFill>
                  <a:srgbClr val="FFFFFF"/>
                </a:solidFill>
              </a:rPr>
              <a:t>HCAI IMPLIES A POTENTIAL FOR MEDICO LEGAL PROBLEMS</a:t>
            </a:r>
          </a:p>
        </p:txBody>
      </p:sp>
      <p:sp>
        <p:nvSpPr>
          <p:cNvPr id="138" name="Google Shape;138;p19"/>
          <p:cNvSpPr txBox="1">
            <a:spLocks noGrp="1"/>
          </p:cNvSpPr>
          <p:nvPr>
            <p:ph type="body" idx="1"/>
          </p:nvPr>
        </p:nvSpPr>
        <p:spPr>
          <a:xfrm>
            <a:off x="628650" y="2438400"/>
            <a:ext cx="7886700" cy="3738562"/>
          </a:xfrm>
          <a:prstGeom prst="rect">
            <a:avLst/>
          </a:prstGeom>
        </p:spPr>
        <p:txBody>
          <a:bodyPr spcFirstLastPara="1" lIns="91425" tIns="45700" rIns="91425" bIns="45700" anchorCtr="0">
            <a:normAutofit/>
          </a:bodyPr>
          <a:lstStyle/>
          <a:p>
            <a:pPr>
              <a:lnSpc>
                <a:spcPct val="90000"/>
              </a:lnSpc>
              <a:buNone/>
            </a:pPr>
            <a:r>
              <a:rPr lang="en-IN" sz="1100" dirty="0"/>
              <a:t>	</a:t>
            </a:r>
            <a:r>
              <a:rPr lang="en-IN" sz="1100" b="1" dirty="0"/>
              <a:t>Liability for healthcare associated infections depends on whether the hospital: </a:t>
            </a:r>
          </a:p>
          <a:p>
            <a:pPr>
              <a:lnSpc>
                <a:spcPct val="90000"/>
              </a:lnSpc>
              <a:buNone/>
            </a:pPr>
            <a:endParaRPr lang="en-US" sz="1100" dirty="0"/>
          </a:p>
          <a:p>
            <a:pPr lvl="0" fontAlgn="base">
              <a:lnSpc>
                <a:spcPct val="90000"/>
              </a:lnSpc>
              <a:buFont typeface="Wingdings" pitchFamily="2" charset="2"/>
              <a:buChar char="Ø"/>
            </a:pPr>
            <a:r>
              <a:rPr lang="en-US" sz="1100" dirty="0"/>
              <a:t>Fails to implement basic infection control measures</a:t>
            </a:r>
          </a:p>
          <a:p>
            <a:pPr lvl="0" fontAlgn="base">
              <a:lnSpc>
                <a:spcPct val="90000"/>
              </a:lnSpc>
              <a:buFont typeface="Wingdings" pitchFamily="2" charset="2"/>
              <a:buChar char="Ø"/>
            </a:pPr>
            <a:endParaRPr lang="en-US" sz="1100" dirty="0"/>
          </a:p>
          <a:p>
            <a:pPr lvl="0" fontAlgn="base">
              <a:lnSpc>
                <a:spcPct val="90000"/>
              </a:lnSpc>
              <a:buFont typeface="Wingdings" pitchFamily="2" charset="2"/>
              <a:buChar char="Ø"/>
            </a:pPr>
            <a:r>
              <a:rPr lang="en-US" sz="1100" dirty="0"/>
              <a:t>Fails to carry out pre-screening for MRSA or C-difficile negative prior to surgical or other admissions</a:t>
            </a:r>
          </a:p>
          <a:p>
            <a:pPr lvl="0" fontAlgn="base">
              <a:lnSpc>
                <a:spcPct val="90000"/>
              </a:lnSpc>
              <a:buFont typeface="Wingdings" pitchFamily="2" charset="2"/>
              <a:buChar char="Ø"/>
            </a:pPr>
            <a:endParaRPr lang="en-US" sz="1100" dirty="0"/>
          </a:p>
          <a:p>
            <a:pPr lvl="0" fontAlgn="base">
              <a:lnSpc>
                <a:spcPct val="90000"/>
              </a:lnSpc>
              <a:buFont typeface="Wingdings" pitchFamily="2" charset="2"/>
              <a:buChar char="Ø"/>
            </a:pPr>
            <a:r>
              <a:rPr lang="en-US" sz="1100" dirty="0"/>
              <a:t>Fails to provide a clean and safe environment</a:t>
            </a:r>
          </a:p>
          <a:p>
            <a:pPr lvl="0" fontAlgn="base">
              <a:lnSpc>
                <a:spcPct val="90000"/>
              </a:lnSpc>
              <a:buFont typeface="Wingdings" pitchFamily="2" charset="2"/>
              <a:buChar char="Ø"/>
            </a:pPr>
            <a:endParaRPr lang="en-US" sz="1100" dirty="0"/>
          </a:p>
          <a:p>
            <a:pPr lvl="0" fontAlgn="base">
              <a:lnSpc>
                <a:spcPct val="90000"/>
              </a:lnSpc>
              <a:buFont typeface="Wingdings" pitchFamily="2" charset="2"/>
              <a:buChar char="Ø"/>
            </a:pPr>
            <a:r>
              <a:rPr lang="en-US" sz="1100" dirty="0"/>
              <a:t>Fails to provide basic medical care and post-surgical treatment</a:t>
            </a:r>
          </a:p>
          <a:p>
            <a:pPr lvl="0" fontAlgn="base">
              <a:lnSpc>
                <a:spcPct val="90000"/>
              </a:lnSpc>
              <a:buFont typeface="Wingdings" pitchFamily="2" charset="2"/>
              <a:buChar char="Ø"/>
            </a:pPr>
            <a:endParaRPr lang="en-US" sz="1100" dirty="0"/>
          </a:p>
          <a:p>
            <a:pPr lvl="0" fontAlgn="base">
              <a:lnSpc>
                <a:spcPct val="90000"/>
              </a:lnSpc>
              <a:buFont typeface="Wingdings" pitchFamily="2" charset="2"/>
              <a:buChar char="Ø"/>
            </a:pPr>
            <a:r>
              <a:rPr lang="en-US" sz="1100" dirty="0"/>
              <a:t>Delays in identifying and treating the infection when it has been acquired</a:t>
            </a:r>
          </a:p>
          <a:p>
            <a:pPr lvl="0" fontAlgn="base">
              <a:lnSpc>
                <a:spcPct val="90000"/>
              </a:lnSpc>
              <a:buFont typeface="Wingdings" pitchFamily="2" charset="2"/>
              <a:buChar char="Ø"/>
            </a:pPr>
            <a:endParaRPr lang="en-US" sz="1100" dirty="0"/>
          </a:p>
          <a:p>
            <a:pPr lvl="0" fontAlgn="base">
              <a:lnSpc>
                <a:spcPct val="90000"/>
              </a:lnSpc>
              <a:buFont typeface="Wingdings" pitchFamily="2" charset="2"/>
              <a:buChar char="Ø"/>
            </a:pPr>
            <a:r>
              <a:rPr lang="en-US" sz="1100" dirty="0"/>
              <a:t>Fails to treat or monitor the infection appropriately</a:t>
            </a:r>
          </a:p>
          <a:p>
            <a:pPr lvl="0" fontAlgn="base">
              <a:lnSpc>
                <a:spcPct val="90000"/>
              </a:lnSpc>
              <a:buFont typeface="Wingdings" pitchFamily="2" charset="2"/>
              <a:buChar char="Ø"/>
            </a:pPr>
            <a:endParaRPr lang="en-US" sz="1100" dirty="0"/>
          </a:p>
          <a:p>
            <a:pPr lvl="0" fontAlgn="base">
              <a:lnSpc>
                <a:spcPct val="90000"/>
              </a:lnSpc>
              <a:buFont typeface="Wingdings" pitchFamily="2" charset="2"/>
              <a:buChar char="Ø"/>
            </a:pPr>
            <a:r>
              <a:rPr lang="en-US" sz="1100" dirty="0"/>
              <a:t>Will be vicariously liable for negligent or intentional failures by staff to comply with the infection control measures implemented.</a:t>
            </a:r>
          </a:p>
          <a:p>
            <a:pPr lvl="0" fontAlgn="base">
              <a:lnSpc>
                <a:spcPct val="90000"/>
              </a:lnSpc>
              <a:buNone/>
            </a:pPr>
            <a:endParaRPr lang="en-IN" sz="1100" dirty="0"/>
          </a:p>
          <a:p>
            <a:pPr lvl="0" fontAlgn="base">
              <a:lnSpc>
                <a:spcPct val="90000"/>
              </a:lnSpc>
              <a:buNone/>
            </a:pPr>
            <a:r>
              <a:rPr lang="en-IN" sz="1100" dirty="0" err="1">
                <a:solidFill>
                  <a:srgbClr val="002060"/>
                </a:solidFill>
              </a:rPr>
              <a:t>Chugh</a:t>
            </a:r>
            <a:r>
              <a:rPr lang="en-IN" sz="1100" dirty="0">
                <a:solidFill>
                  <a:srgbClr val="002060"/>
                </a:solidFill>
              </a:rPr>
              <a:t> TD. Hospital Infection Control - Are We Serious? Medical Update 2012.</a:t>
            </a:r>
            <a:endParaRPr lang="en-US" sz="1100" dirty="0">
              <a:solidFill>
                <a:srgbClr val="002060"/>
              </a:solidFill>
            </a:endParaRPr>
          </a:p>
        </p:txBody>
      </p:sp>
      <p:sp>
        <p:nvSpPr>
          <p:cNvPr id="141" name="Google Shape;141;p19"/>
          <p:cNvSpPr txBox="1">
            <a:spLocks noGrp="1"/>
          </p:cNvSpPr>
          <p:nvPr>
            <p:ph type="sldNum" idx="12"/>
          </p:nvPr>
        </p:nvSpPr>
        <p:spPr>
          <a:xfrm>
            <a:off x="6457950" y="6356350"/>
            <a:ext cx="2057400"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42900" y="701599"/>
            <a:ext cx="8229600" cy="103422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2800"/>
              <a:buFont typeface="Calibri"/>
              <a:buNone/>
            </a:pPr>
            <a:r>
              <a:rPr lang="en-US" sz="2800" b="1" dirty="0">
                <a:solidFill>
                  <a:srgbClr val="FF0000"/>
                </a:solidFill>
              </a:rPr>
              <a:t>WHO GUIDELINES</a:t>
            </a:r>
            <a:endParaRPr lang="en-US" dirty="0"/>
          </a:p>
        </p:txBody>
      </p:sp>
      <p:sp>
        <p:nvSpPr>
          <p:cNvPr id="149" name="Google Shape;149;p20"/>
          <p:cNvSpPr txBox="1">
            <a:spLocks noGrp="1"/>
          </p:cNvSpPr>
          <p:nvPr>
            <p:ph type="body" idx="1"/>
          </p:nvPr>
        </p:nvSpPr>
        <p:spPr>
          <a:xfrm>
            <a:off x="228600" y="1733550"/>
            <a:ext cx="8458200" cy="4987925"/>
          </a:xfrm>
          <a:prstGeom prst="rect">
            <a:avLst/>
          </a:prstGeom>
          <a:noFill/>
          <a:ln>
            <a:noFill/>
          </a:ln>
        </p:spPr>
        <p:txBody>
          <a:bodyPr spcFirstLastPara="1" wrap="square" lIns="91425" tIns="45700" rIns="91425" bIns="45700" anchor="t" anchorCtr="0">
            <a:noAutofit/>
          </a:bodyPr>
          <a:lstStyle/>
          <a:p>
            <a:pPr fontAlgn="t">
              <a:buNone/>
            </a:pPr>
            <a:r>
              <a:rPr lang="en-IN" sz="1600" dirty="0"/>
              <a:t>	</a:t>
            </a:r>
            <a:r>
              <a:rPr lang="en-IN" sz="1600" b="1" dirty="0"/>
              <a:t>The WHO recommends the following to reduce healthcare associated infections:</a:t>
            </a:r>
          </a:p>
          <a:p>
            <a:pPr fontAlgn="t">
              <a:buNone/>
            </a:pPr>
            <a:endParaRPr lang="en-US" sz="1600" dirty="0"/>
          </a:p>
          <a:p>
            <a:pPr lvl="0" fontAlgn="t">
              <a:buFont typeface="Wingdings" pitchFamily="2" charset="2"/>
              <a:buChar char="Ø"/>
            </a:pPr>
            <a:r>
              <a:rPr lang="en-US" sz="1600" dirty="0"/>
              <a:t>Providing direct patient care using practices that minimize infections</a:t>
            </a:r>
          </a:p>
          <a:p>
            <a:pPr lvl="0" fontAlgn="t">
              <a:buFont typeface="Wingdings" pitchFamily="2" charset="2"/>
              <a:buChar char="Ø"/>
            </a:pPr>
            <a:endParaRPr lang="en-US" sz="1600" dirty="0"/>
          </a:p>
          <a:p>
            <a:pPr lvl="0" fontAlgn="t">
              <a:buFont typeface="Wingdings" pitchFamily="2" charset="2"/>
              <a:buChar char="Ø"/>
            </a:pPr>
            <a:r>
              <a:rPr lang="en-US" sz="1600" dirty="0"/>
              <a:t>Following appropriate practices of hygiene (</a:t>
            </a:r>
            <a:r>
              <a:rPr lang="en-US" sz="1600" dirty="0" err="1"/>
              <a:t>eg.</a:t>
            </a:r>
            <a:r>
              <a:rPr lang="en-US" sz="1600" dirty="0"/>
              <a:t> hand washing and sterilization of instruments and surfaces)</a:t>
            </a:r>
          </a:p>
          <a:p>
            <a:pPr lvl="0" fontAlgn="t">
              <a:buFont typeface="Wingdings" pitchFamily="2" charset="2"/>
              <a:buChar char="Ø"/>
            </a:pPr>
            <a:endParaRPr lang="en-US" sz="1600" dirty="0"/>
          </a:p>
          <a:p>
            <a:pPr lvl="0" fontAlgn="t">
              <a:buFont typeface="Wingdings" pitchFamily="2" charset="2"/>
              <a:buChar char="Ø"/>
            </a:pPr>
            <a:r>
              <a:rPr lang="en-US" sz="1600" dirty="0"/>
              <a:t>Protecting patients from other infected patients and hospital staff who may be infected </a:t>
            </a:r>
          </a:p>
          <a:p>
            <a:pPr lvl="0" fontAlgn="t">
              <a:buFont typeface="Wingdings" pitchFamily="2" charset="2"/>
              <a:buChar char="Ø"/>
            </a:pPr>
            <a:endParaRPr lang="en-US" sz="1600" dirty="0"/>
          </a:p>
          <a:p>
            <a:pPr lvl="0" fontAlgn="t">
              <a:buFont typeface="Wingdings" pitchFamily="2" charset="2"/>
              <a:buChar char="Ø"/>
            </a:pPr>
            <a:r>
              <a:rPr lang="en-US" sz="1600" dirty="0"/>
              <a:t>Complying with the practices approved by the infection control committee</a:t>
            </a:r>
          </a:p>
          <a:p>
            <a:pPr lvl="0" fontAlgn="t">
              <a:buFont typeface="Wingdings" pitchFamily="2" charset="2"/>
              <a:buChar char="Ø"/>
            </a:pPr>
            <a:endParaRPr lang="en-US" sz="1600" dirty="0"/>
          </a:p>
          <a:p>
            <a:pPr lvl="0" fontAlgn="t">
              <a:buFont typeface="Wingdings" pitchFamily="2" charset="2"/>
              <a:buChar char="Ø"/>
            </a:pPr>
            <a:r>
              <a:rPr lang="en-US" sz="1600" dirty="0"/>
              <a:t>Obtaining appropriate microbiological specimens when an infection is present or suspected </a:t>
            </a:r>
          </a:p>
          <a:p>
            <a:pPr marL="742950" lvl="1" indent="-107950" algn="l" rtl="0">
              <a:spcBef>
                <a:spcPts val="560"/>
              </a:spcBef>
              <a:spcAft>
                <a:spcPts val="0"/>
              </a:spcAft>
              <a:buClr>
                <a:schemeClr val="dk1"/>
              </a:buClr>
              <a:buSzPts val="2800"/>
              <a:buNone/>
            </a:pPr>
            <a:endParaRPr dirty="0"/>
          </a:p>
        </p:txBody>
      </p:sp>
      <p:sp>
        <p:nvSpPr>
          <p:cNvPr id="151" name="Google Shape;15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
        <p:nvSpPr>
          <p:cNvPr id="8" name="Rectangle 7"/>
          <p:cNvSpPr/>
          <p:nvPr/>
        </p:nvSpPr>
        <p:spPr>
          <a:xfrm>
            <a:off x="891258" y="5848350"/>
            <a:ext cx="4304383" cy="307777"/>
          </a:xfrm>
          <a:prstGeom prst="rect">
            <a:avLst/>
          </a:prstGeom>
        </p:spPr>
        <p:txBody>
          <a:bodyPr wrap="square">
            <a:spAutoFit/>
          </a:bodyPr>
          <a:lstStyle/>
          <a:p>
            <a:r>
              <a:rPr lang="en-US" dirty="0">
                <a:hlinkClick r:id="rId3"/>
              </a:rPr>
              <a:t>https://www.who.int/gpsc/country_work/burden_hcai</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8650" y="5915025"/>
            <a:ext cx="7883525" cy="379413"/>
          </a:xfrm>
          <a:prstGeom prst="rect">
            <a:avLst/>
          </a:prstGeom>
        </p:spPr>
        <p:txBody>
          <a:bodyPr wrap="square" anchor="t">
            <a:normAutofit/>
          </a:bodyPr>
          <a:lstStyle/>
          <a:p>
            <a:pPr>
              <a:lnSpc>
                <a:spcPct val="90000"/>
              </a:lnSpc>
              <a:spcAft>
                <a:spcPts val="600"/>
              </a:spcAft>
            </a:pPr>
            <a:r>
              <a:rPr lang="en-US" sz="2000">
                <a:hlinkClick r:id="rId3"/>
              </a:rPr>
              <a:t>https://www.who.int/gpsc/country_work/burden_hcai</a:t>
            </a:r>
            <a:endParaRPr lang="en-US" sz="2000"/>
          </a:p>
        </p:txBody>
      </p:sp>
      <p:sp>
        <p:nvSpPr>
          <p:cNvPr id="148" name="Google Shape;148;p20"/>
          <p:cNvSpPr txBox="1">
            <a:spLocks noGrp="1"/>
          </p:cNvSpPr>
          <p:nvPr>
            <p:ph type="title"/>
          </p:nvPr>
        </p:nvSpPr>
        <p:spPr>
          <a:xfrm>
            <a:off x="628650" y="184805"/>
            <a:ext cx="7886700" cy="1505883"/>
          </a:xfrm>
          <a:prstGeom prst="rect">
            <a:avLst/>
          </a:prstGeom>
        </p:spPr>
        <p:txBody>
          <a:bodyPr spcFirstLastPara="1" vert="horz" lIns="91440" tIns="45720" rIns="91440" bIns="45720" rtlCol="0" anchor="ctr" anchorCtr="0">
            <a:normAutofit/>
          </a:bodyPr>
          <a:lstStyle/>
          <a:p>
            <a:pPr marL="0" lvl="0" indent="0" algn="l">
              <a:lnSpc>
                <a:spcPct val="90000"/>
              </a:lnSpc>
              <a:spcBef>
                <a:spcPct val="0"/>
              </a:spcBef>
              <a:spcAft>
                <a:spcPts val="0"/>
              </a:spcAft>
              <a:buClr>
                <a:srgbClr val="FF0000"/>
              </a:buClr>
              <a:buSzPts val="2800"/>
            </a:pPr>
            <a:r>
              <a:rPr lang="en-US" sz="4500" b="1" kern="1200">
                <a:solidFill>
                  <a:schemeClr val="tx1"/>
                </a:solidFill>
                <a:latin typeface="+mj-lt"/>
                <a:ea typeface="+mj-ea"/>
                <a:cs typeface="+mj-cs"/>
              </a:rPr>
              <a:t>WHO GUIDELINES</a:t>
            </a:r>
            <a:endParaRPr lang="en-US" sz="4500" kern="1200">
              <a:solidFill>
                <a:schemeClr val="tx1"/>
              </a:solidFill>
              <a:latin typeface="+mj-lt"/>
              <a:ea typeface="+mj-ea"/>
              <a:cs typeface="+mj-cs"/>
            </a:endParaRPr>
          </a:p>
        </p:txBody>
      </p:sp>
      <p:sp>
        <p:nvSpPr>
          <p:cNvPr id="149" name="Google Shape;149;p20"/>
          <p:cNvSpPr txBox="1">
            <a:spLocks noGrp="1"/>
          </p:cNvSpPr>
          <p:nvPr>
            <p:ph type="body" idx="1"/>
          </p:nvPr>
        </p:nvSpPr>
        <p:spPr>
          <a:xfrm>
            <a:off x="628650" y="1844675"/>
            <a:ext cx="7883525" cy="4016375"/>
          </a:xfrm>
          <a:prstGeom prst="rect">
            <a:avLst/>
          </a:prstGeom>
          <a:noFill/>
          <a:ln>
            <a:noFill/>
          </a:ln>
        </p:spPr>
        <p:txBody>
          <a:bodyPr spcFirstLastPara="1" wrap="square" lIns="91425" tIns="45700" rIns="91425" bIns="45700" anchor="t" anchorCtr="0">
            <a:normAutofit/>
          </a:bodyPr>
          <a:lstStyle/>
          <a:p>
            <a:pPr lvl="0" fontAlgn="t">
              <a:lnSpc>
                <a:spcPct val="90000"/>
              </a:lnSpc>
              <a:buFont typeface="Wingdings" pitchFamily="2" charset="2"/>
              <a:buChar char="Ø"/>
            </a:pPr>
            <a:r>
              <a:rPr lang="en-US" sz="1800"/>
              <a:t>Notifying the infection control team of cases of  HAI, and the admission of infected patients </a:t>
            </a:r>
          </a:p>
          <a:p>
            <a:pPr lvl="0" fontAlgn="t">
              <a:lnSpc>
                <a:spcPct val="90000"/>
              </a:lnSpc>
              <a:buFont typeface="Wingdings" pitchFamily="2" charset="2"/>
              <a:buChar char="Ø"/>
            </a:pPr>
            <a:endParaRPr lang="en-US" sz="1800"/>
          </a:p>
          <a:p>
            <a:pPr lvl="0" fontAlgn="t">
              <a:lnSpc>
                <a:spcPct val="90000"/>
              </a:lnSpc>
              <a:buFont typeface="Wingdings" pitchFamily="2" charset="2"/>
              <a:buChar char="Ø"/>
            </a:pPr>
            <a:r>
              <a:rPr lang="en-US" sz="1800"/>
              <a:t>Complying with the recommendations of the antimicrobial use committee regarding antibiotic use </a:t>
            </a:r>
          </a:p>
          <a:p>
            <a:pPr lvl="0" fontAlgn="t">
              <a:lnSpc>
                <a:spcPct val="90000"/>
              </a:lnSpc>
              <a:buFont typeface="Wingdings" pitchFamily="2" charset="2"/>
              <a:buChar char="Ø"/>
            </a:pPr>
            <a:endParaRPr lang="en-US" sz="1800"/>
          </a:p>
          <a:p>
            <a:pPr lvl="0" fontAlgn="t">
              <a:lnSpc>
                <a:spcPct val="90000"/>
              </a:lnSpc>
              <a:buFont typeface="Wingdings" pitchFamily="2" charset="2"/>
              <a:buChar char="Ø"/>
            </a:pPr>
            <a:r>
              <a:rPr lang="en-US" sz="1800"/>
              <a:t>Advising patients, visitors and staff on techniques to prevent the transmission of infection </a:t>
            </a:r>
          </a:p>
          <a:p>
            <a:pPr lvl="0" fontAlgn="t">
              <a:lnSpc>
                <a:spcPct val="90000"/>
              </a:lnSpc>
              <a:buFont typeface="Wingdings" pitchFamily="2" charset="2"/>
              <a:buChar char="Ø"/>
            </a:pPr>
            <a:endParaRPr lang="en-US" sz="1800"/>
          </a:p>
          <a:p>
            <a:pPr lvl="0" fontAlgn="t">
              <a:lnSpc>
                <a:spcPct val="90000"/>
              </a:lnSpc>
              <a:buFont typeface="Wingdings" pitchFamily="2" charset="2"/>
              <a:buChar char="Ø"/>
            </a:pPr>
            <a:r>
              <a:rPr lang="en-US" sz="1800"/>
              <a:t>Instituting appropriate treatment for any infections that they have </a:t>
            </a:r>
          </a:p>
          <a:p>
            <a:pPr lvl="0" fontAlgn="t">
              <a:lnSpc>
                <a:spcPct val="90000"/>
              </a:lnSpc>
              <a:buFont typeface="Wingdings" pitchFamily="2" charset="2"/>
              <a:buChar char="Ø"/>
            </a:pPr>
            <a:endParaRPr lang="en-US" sz="1800"/>
          </a:p>
          <a:p>
            <a:pPr lvl="0" fontAlgn="t">
              <a:lnSpc>
                <a:spcPct val="90000"/>
              </a:lnSpc>
              <a:buFont typeface="Wingdings" pitchFamily="2" charset="2"/>
              <a:buChar char="Ø"/>
            </a:pPr>
            <a:r>
              <a:rPr lang="en-US" sz="1800"/>
              <a:t>Taking steps to prevent such infections in staff from being transmitted to other persons, especially patients.</a:t>
            </a:r>
          </a:p>
          <a:p>
            <a:pPr marL="742950" lvl="1" indent="-107950" algn="l" rtl="0">
              <a:lnSpc>
                <a:spcPct val="90000"/>
              </a:lnSpc>
              <a:spcBef>
                <a:spcPts val="560"/>
              </a:spcBef>
              <a:spcAft>
                <a:spcPts val="0"/>
              </a:spcAft>
              <a:buClr>
                <a:schemeClr val="dk1"/>
              </a:buClr>
              <a:buSzPts val="2800"/>
              <a:buNone/>
            </a:pPr>
            <a:endParaRPr lang="en-US" sz="1800"/>
          </a:p>
        </p:txBody>
      </p:sp>
      <p:sp>
        <p:nvSpPr>
          <p:cNvPr id="151" name="Google Shape;151;p20"/>
          <p:cNvSpPr txBox="1">
            <a:spLocks noGrp="1"/>
          </p:cNvSpPr>
          <p:nvPr>
            <p:ph type="sldNum" idx="12"/>
          </p:nvPr>
        </p:nvSpPr>
        <p:spPr>
          <a:xfrm>
            <a:off x="6457950" y="6356350"/>
            <a:ext cx="20574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None/>
              </a:pPr>
              <a:t>9</a:t>
            </a:fld>
            <a:endParaRPr lang="en-US" kern="1200">
              <a:solidFill>
                <a:schemeClr val="tx1">
                  <a:tint val="75000"/>
                </a:schemeClr>
              </a:solidFill>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1781</TotalTime>
  <Words>4745</Words>
  <Application>Microsoft Office PowerPoint</Application>
  <PresentationFormat>On-screen Show (4:3)</PresentationFormat>
  <Paragraphs>447</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Arial</vt:lpstr>
      <vt:lpstr>Wingdings</vt:lpstr>
      <vt:lpstr>Office Theme</vt:lpstr>
      <vt:lpstr>Medicolegal aspects of Hospital Infection control</vt:lpstr>
      <vt:lpstr> OBJECTIVES</vt:lpstr>
      <vt:lpstr> HEALTH CARE-ASSOCIATED INFECTION (HCAI)</vt:lpstr>
      <vt:lpstr>WHICH INFECTIONS ARE NOT HEALTHCARE-ASSOCIATED</vt:lpstr>
      <vt:lpstr> WHICH INFECTIONS ARE NOT HEALTHCARE-ASSOCIATED</vt:lpstr>
      <vt:lpstr>Estimated rates of HCAI worldwide</vt:lpstr>
      <vt:lpstr>HCAI IMPLIES A POTENTIAL FOR MEDICO LEGAL PROBLEMS</vt:lpstr>
      <vt:lpstr>WHO GUIDELINES</vt:lpstr>
      <vt:lpstr>WHO GUIDELINES</vt:lpstr>
      <vt:lpstr>PATIENT LITIGATIONS</vt:lpstr>
      <vt:lpstr>PATIENT LITIGATIONS</vt:lpstr>
      <vt:lpstr>PATIENT LITIGATIONS</vt:lpstr>
      <vt:lpstr>INTENTION NOT TO IMPLEMENT  INFECTION CONTROL</vt:lpstr>
      <vt:lpstr>NOT ALL HAIs ARE PREVENTABLE</vt:lpstr>
      <vt:lpstr>LAWSUITS ALLEGING NEGLIGENCE</vt:lpstr>
      <vt:lpstr>DUTY OF CARE &amp; CONTRIBUTORY NEGLIGENCE</vt:lpstr>
      <vt:lpstr>CASES AND LAWS RELATED TO HAI</vt:lpstr>
      <vt:lpstr>COMPLAINANT’S ALLEGATION</vt:lpstr>
      <vt:lpstr>COMPLAINANT’S ALLEGATION</vt:lpstr>
      <vt:lpstr>DOCTOR’S DEFENSE</vt:lpstr>
      <vt:lpstr>COURT’S JUDGMENT</vt:lpstr>
      <vt:lpstr>QUESTIONS ?</vt:lpstr>
      <vt:lpstr>QUESTIONS ?</vt:lpstr>
      <vt:lpstr>PATIENT LITIGATIONS</vt:lpstr>
      <vt:lpstr>CASE 2: PATIENTS LOST VISION DUE TO EYE INFECTION</vt:lpstr>
      <vt:lpstr>CASE 2: PATIENTS LOST VISION DUE TO EYE INFECTION</vt:lpstr>
      <vt:lpstr>CASE 2: PATIENTS LOST VISION DUE TO EYE INFECTION</vt:lpstr>
      <vt:lpstr>CASE 2: PATIENTS LOST VISION DUE TO EYE INFECTION</vt:lpstr>
      <vt:lpstr>CASE 2: PATIENTS LOST VISION DUE TO EYE INFECTION</vt:lpstr>
      <vt:lpstr>CASE 2: PATIENTS LOST VISION DUE TO EYE INFECTION</vt:lpstr>
      <vt:lpstr>CASE 3: PATIENT INFECTED FROM HOSPITAL ENVIRONMENT</vt:lpstr>
      <vt:lpstr>CASE 3: PATIENT INFECTED FROM HOSPITAL ENVIRONMENT</vt:lpstr>
      <vt:lpstr>    DISCUSSION  </vt:lpstr>
      <vt:lpstr>PowerPoint Presentation</vt:lpstr>
      <vt:lpstr>PowerPoint Presentation</vt:lpstr>
      <vt:lpstr>INDIAN PENAL CODE SECTIONS</vt:lpstr>
      <vt:lpstr>INDIAN PENAL CODE SECTIONS</vt:lpstr>
      <vt:lpstr>INDIAN PENAL CODE SECTIONS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 IN HEALTHCARE SETTINGS</dc:title>
  <dc:creator>Shaili Singh</dc:creator>
  <cp:lastModifiedBy>Rahul Kamble</cp:lastModifiedBy>
  <cp:revision>154</cp:revision>
  <dcterms:modified xsi:type="dcterms:W3CDTF">2023-01-10T14:37:54Z</dcterms:modified>
</cp:coreProperties>
</file>